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81" r:id="rId2"/>
    <p:sldId id="260" r:id="rId3"/>
    <p:sldId id="262" r:id="rId4"/>
    <p:sldId id="279" r:id="rId5"/>
    <p:sldId id="263" r:id="rId6"/>
    <p:sldId id="280" r:id="rId7"/>
    <p:sldId id="285" r:id="rId8"/>
    <p:sldId id="265" r:id="rId9"/>
    <p:sldId id="270" r:id="rId10"/>
    <p:sldId id="266" r:id="rId11"/>
    <p:sldId id="268" r:id="rId12"/>
    <p:sldId id="269" r:id="rId13"/>
    <p:sldId id="283" r:id="rId14"/>
    <p:sldId id="284" r:id="rId15"/>
    <p:sldId id="287" r:id="rId16"/>
    <p:sldId id="288" r:id="rId17"/>
    <p:sldId id="289" r:id="rId18"/>
    <p:sldId id="290" r:id="rId19"/>
    <p:sldId id="291" r:id="rId20"/>
    <p:sldId id="301" r:id="rId21"/>
    <p:sldId id="302" r:id="rId22"/>
    <p:sldId id="303" r:id="rId23"/>
    <p:sldId id="304" r:id="rId24"/>
    <p:sldId id="292" r:id="rId25"/>
    <p:sldId id="293" r:id="rId26"/>
    <p:sldId id="294" r:id="rId27"/>
    <p:sldId id="295" r:id="rId28"/>
    <p:sldId id="296" r:id="rId29"/>
    <p:sldId id="297" r:id="rId30"/>
    <p:sldId id="298"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05-12-2025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05-12-2025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25792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5E58F0A-825B-43EC-9CD7-118F126DA1B6}" type="datetime1">
              <a:rPr lang="en-IN" smtClean="0"/>
              <a:t>05-12-2025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9F6D04C-3771-42DE-9B65-7B6404FB4859}" type="datetime1">
              <a:rPr lang="en-IN" smtClean="0"/>
              <a:t>05-12-2025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6B51216-7DD8-4439-BE7B-781B8BCB2E48}" type="datetime1">
              <a:rPr lang="en-IN" smtClean="0"/>
              <a:t>05-12-2025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24C803B-62AD-4010-AEFB-D9AF802A6496}" type="datetime1">
              <a:rPr lang="en-IN" smtClean="0"/>
              <a:t>05-12-2025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EF212-5EE0-4AA8-AA52-1AD4716B5520}" type="datetime1">
              <a:rPr lang="en-IN" smtClean="0"/>
              <a:t>05-12-2025</a:t>
            </a:fld>
            <a:endParaRPr lang="en-IN"/>
          </a:p>
        </p:txBody>
      </p:sp>
      <p:sp>
        <p:nvSpPr>
          <p:cNvPr id="5" name="Footer Placeholder 4"/>
          <p:cNvSpPr>
            <a:spLocks noGrp="1"/>
          </p:cNvSpPr>
          <p:nvPr>
            <p:ph type="ftr" sz="quarter" idx="11"/>
          </p:nvPr>
        </p:nvSpPr>
        <p:spPr/>
        <p:txBody>
          <a:bodyPr/>
          <a:lstStyle/>
          <a:p>
            <a:r>
              <a:rPr lang="en-US"/>
              <a:t>Review No.         Batch No.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D477AD5-9516-4803-9B8F-64EFE6B04E97}" type="datetime1">
              <a:rPr lang="en-IN" smtClean="0"/>
              <a:t>05-12-2025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C19F5-3ACF-4602-91F2-584ADA347226}" type="datetime1">
              <a:rPr lang="en-IN" smtClean="0"/>
              <a:t>05-12-2025</a:t>
            </a:fld>
            <a:endParaRPr lang="en-IN"/>
          </a:p>
        </p:txBody>
      </p:sp>
      <p:sp>
        <p:nvSpPr>
          <p:cNvPr id="8" name="Footer Placeholder 7"/>
          <p:cNvSpPr>
            <a:spLocks noGrp="1"/>
          </p:cNvSpPr>
          <p:nvPr>
            <p:ph type="ftr" sz="quarter" idx="11"/>
          </p:nvPr>
        </p:nvSpPr>
        <p:spPr/>
        <p:txBody>
          <a:bodyPr/>
          <a:lstStyle/>
          <a:p>
            <a:r>
              <a:rPr lang="en-US"/>
              <a:t>Review No.         Batch No.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932DEC-E61F-415A-BB11-622ACF22FA82}" type="datetime1">
              <a:rPr lang="en-IN" smtClean="0"/>
              <a:t>05-12-2025</a:t>
            </a:fld>
            <a:endParaRPr lang="en-IN"/>
          </a:p>
        </p:txBody>
      </p:sp>
      <p:sp>
        <p:nvSpPr>
          <p:cNvPr id="4" name="Footer Placeholder 3"/>
          <p:cNvSpPr>
            <a:spLocks noGrp="1"/>
          </p:cNvSpPr>
          <p:nvPr>
            <p:ph type="ftr" sz="quarter" idx="11"/>
          </p:nvPr>
        </p:nvSpPr>
        <p:spPr/>
        <p:txBody>
          <a:bodyPr/>
          <a:lstStyle/>
          <a:p>
            <a:r>
              <a:rPr lang="en-US"/>
              <a:t>Review No.         Batch No.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6EEC6-0141-45B7-8835-252B848F88BA}" type="datetime1">
              <a:rPr lang="en-IN" smtClean="0"/>
              <a:t>05-12-2025</a:t>
            </a:fld>
            <a:endParaRPr lang="en-IN"/>
          </a:p>
        </p:txBody>
      </p:sp>
      <p:sp>
        <p:nvSpPr>
          <p:cNvPr id="3" name="Footer Placeholder 2"/>
          <p:cNvSpPr>
            <a:spLocks noGrp="1"/>
          </p:cNvSpPr>
          <p:nvPr>
            <p:ph type="ftr" sz="quarter" idx="11"/>
          </p:nvPr>
        </p:nvSpPr>
        <p:spPr/>
        <p:txBody>
          <a:bodyPr/>
          <a:lstStyle/>
          <a:p>
            <a:r>
              <a:rPr lang="en-US"/>
              <a:t>Review No.         Batch No.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53116E-6FF0-4C6D-8DFD-00263320DEBD}" type="datetime1">
              <a:rPr lang="en-IN" smtClean="0"/>
              <a:t>05-12-2025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6E4B8-84AF-4AF2-B62C-BFAB3810F0B1}" type="datetime1">
              <a:rPr lang="en-IN" smtClean="0"/>
              <a:t>05-12-2025</a:t>
            </a:fld>
            <a:endParaRPr lang="en-IN"/>
          </a:p>
        </p:txBody>
      </p:sp>
      <p:sp>
        <p:nvSpPr>
          <p:cNvPr id="6" name="Footer Placeholder 5"/>
          <p:cNvSpPr>
            <a:spLocks noGrp="1"/>
          </p:cNvSpPr>
          <p:nvPr>
            <p:ph type="ftr" sz="quarter" idx="11"/>
          </p:nvPr>
        </p:nvSpPr>
        <p:spPr/>
        <p:txBody>
          <a:bodyPr/>
          <a:lstStyle/>
          <a:p>
            <a:r>
              <a:rPr lang="en-US"/>
              <a:t>Review No.         Batch No.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97CF1-9FF6-48D4-89E7-B1B5528DDDD6}" type="datetime1">
              <a:rPr lang="en-IN" smtClean="0"/>
              <a:t>05-12-2025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Batch No.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109/ICCV.2017.7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Times New Roman" panose="02020603050405020304" pitchFamily="18" charset="0"/>
                <a:cs typeface="Times New Roman" pitchFamily="18" charset="0"/>
              </a:rPr>
              <a:t>Department of Computer Science and Engineering</a:t>
            </a:r>
          </a:p>
          <a:p>
            <a:pPr algn="ctr">
              <a:spcBef>
                <a:spcPct val="20000"/>
              </a:spcBef>
              <a:defRPr/>
            </a:pPr>
            <a:r>
              <a:rPr lang="en-US" sz="2400" b="1" dirty="0" err="1">
                <a:solidFill>
                  <a:srgbClr val="FF0000"/>
                </a:solidFill>
              </a:rPr>
              <a:t>FusionNet</a:t>
            </a:r>
            <a:r>
              <a:rPr lang="en-US" sz="2400" b="1" dirty="0">
                <a:solidFill>
                  <a:srgbClr val="FF0000"/>
                </a:solidFill>
              </a:rPr>
              <a:t>-Vision: Glaucoma Detection Using Feature-Aware Segmentation and Transparent Classification Layers</a:t>
            </a:r>
            <a:endPar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16" name="Subtitle 2"/>
          <p:cNvSpPr>
            <a:spLocks noGrp="1"/>
          </p:cNvSpPr>
          <p:nvPr>
            <p:ph type="subTitle" idx="1"/>
          </p:nvPr>
        </p:nvSpPr>
        <p:spPr>
          <a:xfrm>
            <a:off x="1754154" y="1966120"/>
            <a:ext cx="9144000" cy="1341058"/>
          </a:xfrm>
        </p:spPr>
        <p:txBody>
          <a:bodyPr>
            <a:normAutofit lnSpcReduction="10000"/>
          </a:bodyPr>
          <a:lstStyle/>
          <a:p>
            <a:pPr eaLnBrk="1" hangingPunct="1"/>
            <a:r>
              <a:rPr lang="en-US" altLang="en-US" sz="1600" dirty="0">
                <a:solidFill>
                  <a:schemeClr val="tx1"/>
                </a:solidFill>
                <a:latin typeface="Times New Roman" panose="02020603050405020304" pitchFamily="18" charset="0"/>
                <a:cs typeface="Times New Roman" pitchFamily="18" charset="0"/>
              </a:rPr>
              <a:t>PRESENTED BY</a:t>
            </a:r>
          </a:p>
          <a:p>
            <a:pPr algn="l" eaLnBrk="1" hangingPunct="1"/>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Valluri Bhavana	(22471A05D6)</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		     Ravi Bhargavi</a:t>
            </a:r>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22471A05C4</a:t>
            </a:r>
            <a:r>
              <a:rPr lang="en-US" altLang="en-US" sz="1600" dirty="0">
                <a:solidFill>
                  <a:schemeClr val="tx1"/>
                </a:solidFill>
                <a:latin typeface="Times New Roman" panose="02020603050405020304" pitchFamily="18" charset="0"/>
                <a:cs typeface="Times New Roman" pitchFamily="18" charset="0"/>
              </a:rPr>
              <a:t>)</a:t>
            </a:r>
          </a:p>
          <a:p>
            <a:pPr algn="l"/>
            <a:r>
              <a:rPr lang="en-US" altLang="en-US" sz="1600" dirty="0">
                <a:solidFill>
                  <a:schemeClr val="tx1"/>
                </a:solidFill>
                <a:latin typeface="Times New Roman" panose="02020603050405020304" pitchFamily="18" charset="0"/>
                <a:cs typeface="Times New Roman" pitchFamily="18" charset="0"/>
              </a:rPr>
              <a:t>			     Galla Deepthi	(22471A0588)</a:t>
            </a:r>
          </a:p>
        </p:txBody>
      </p:sp>
      <p:sp>
        <p:nvSpPr>
          <p:cNvPr id="17" name="Subtitle 2"/>
          <p:cNvSpPr txBox="1">
            <a:spLocks/>
          </p:cNvSpPr>
          <p:nvPr/>
        </p:nvSpPr>
        <p:spPr bwMode="auto">
          <a:xfrm>
            <a:off x="2897154" y="3429000"/>
            <a:ext cx="6858000" cy="2581071"/>
          </a:xfrm>
          <a:prstGeom prst="rect">
            <a:avLst/>
          </a:prstGeom>
          <a:noFill/>
          <a:ln w="9525">
            <a:noFill/>
            <a:miter lim="800000"/>
            <a:headEnd/>
            <a:tailEnd/>
          </a:ln>
        </p:spPr>
        <p:txBody>
          <a:bodyPr/>
          <a:lstStyle/>
          <a:p>
            <a:pPr algn="ctr" eaLnBrk="1" hangingPunct="1">
              <a:spcBef>
                <a:spcPct val="20000"/>
              </a:spcBef>
              <a:buFont typeface="Wingdings" pitchFamily="2" charset="2"/>
              <a:buNone/>
            </a:pPr>
            <a:r>
              <a:rPr lang="en-US" altLang="en-US" dirty="0">
                <a:solidFill>
                  <a:srgbClr val="006600"/>
                </a:solidFill>
                <a:latin typeface="Times New Roman" panose="02020603050405020304" pitchFamily="18" charset="0"/>
                <a:cs typeface="Times New Roman" pitchFamily="18" charset="0"/>
              </a:rPr>
              <a:t>Under the Guidance of,</a:t>
            </a:r>
            <a:endParaRPr lang="en-US" altLang="en-US" b="1" dirty="0">
              <a:solidFill>
                <a:srgbClr val="006600"/>
              </a:solidFill>
              <a:latin typeface="Times New Roman" pitchFamily="18"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ctr">
              <a:spcBef>
                <a:spcPct val="20000"/>
              </a:spcBef>
            </a:pPr>
            <a:r>
              <a:rPr lang="en-US" sz="18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Rajani </a:t>
            </a:r>
            <a:r>
              <a:rPr lang="en-US" sz="1800" b="1" kern="1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Chalicheema</a:t>
            </a:r>
            <a:r>
              <a:rPr lang="en-US" sz="1800" b="1" kern="100" baseline="-250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MCA</a:t>
            </a:r>
            <a:r>
              <a:rPr lang="en-US" sz="1800" b="1" kern="100" baseline="-25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b="1" kern="100" baseline="-25000" dirty="0" err="1">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M.Tech</a:t>
            </a:r>
            <a:r>
              <a:rPr lang="en-US" sz="1800" b="1" kern="100" baseline="-25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b="1" kern="100" baseline="-250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eaLnBrk="1" hangingPunct="1">
              <a:lnSpc>
                <a:spcPct val="150000"/>
              </a:lnSpc>
              <a:spcBef>
                <a:spcPct val="20000"/>
              </a:spcBef>
              <a:buFont typeface="Wingdings" pitchFamily="2" charset="2"/>
              <a:buNone/>
            </a:pP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Assistant Professor ,</a:t>
            </a:r>
            <a:endParaRPr lang="en-US" altLang="en-US" sz="1600" b="1" dirty="0">
              <a:solidFill>
                <a:schemeClr val="tx1">
                  <a:lumMod val="95000"/>
                  <a:lumOff val="5000"/>
                </a:schemeClr>
              </a:solidFill>
              <a:latin typeface="Times New Roman" pitchFamily="18" charset="0"/>
              <a:cs typeface="Times New Roman" pitchFamily="18" charset="0"/>
            </a:endParaRP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err="1">
                <a:solidFill>
                  <a:schemeClr val="tx1">
                    <a:lumMod val="95000"/>
                    <a:lumOff val="5000"/>
                  </a:schemeClr>
                </a:solidFill>
                <a:latin typeface="Times New Roman" pitchFamily="18" charset="0"/>
                <a:cs typeface="Times New Roman" pitchFamily="18" charset="0"/>
              </a:rPr>
              <a:t>Narasaraopeta</a:t>
            </a:r>
            <a:r>
              <a:rPr lang="en-US" altLang="en-US" sz="1600" dirty="0">
                <a:solidFill>
                  <a:schemeClr val="tx1">
                    <a:lumMod val="95000"/>
                    <a:lumOff val="5000"/>
                  </a:schemeClr>
                </a:solidFill>
                <a:latin typeface="Times New Roman" pitchFamily="18" charset="0"/>
                <a:cs typeface="Times New Roman" pitchFamily="18" charset="0"/>
              </a:rPr>
              <a:t> Engineering College (Autonomous),</a:t>
            </a: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Narasaraopet- 522 601.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
        <p:nvSpPr>
          <p:cNvPr id="20"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dirty="0">
                <a:latin typeface="Times New Roman" panose="02020603050405020304" pitchFamily="18" charset="0"/>
                <a:cs typeface="Times New Roman" panose="02020603050405020304" pitchFamily="18" charset="0"/>
              </a:rPr>
              <a:t>5-12-2025</a:t>
            </a:r>
          </a:p>
        </p:txBody>
      </p:sp>
      <p:sp>
        <p:nvSpPr>
          <p:cNvPr id="21"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3581400" y="6356349"/>
            <a:ext cx="5847962" cy="365125"/>
          </a:xfrm>
        </p:spPr>
        <p:txBody>
          <a:bodyPr/>
          <a:lstStyle/>
          <a:p>
            <a:r>
              <a:rPr lang="en-US" dirty="0">
                <a:latin typeface="Times New Roman" panose="02020603050405020304" pitchFamily="18" charset="0"/>
                <a:cs typeface="Times New Roman" panose="02020603050405020304" pitchFamily="18" charset="0"/>
              </a:rPr>
              <a:t>Review No.02       Batch No. BG4              Department of CSE</a:t>
            </a:r>
          </a:p>
        </p:txBody>
      </p:sp>
      <p:sp>
        <p:nvSpPr>
          <p:cNvPr id="23"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lstStyle/>
          <a:p>
            <a:r>
              <a:rPr lang="en-US">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60334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OBJECTIVES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2" name="Picture 1" descr="A screen shot of a computer&#10;&#10;Description automatically generated">
            <a:extLst>
              <a:ext uri="{FF2B5EF4-FFF2-40B4-BE49-F238E27FC236}">
                <a16:creationId xmlns:a16="http://schemas.microsoft.com/office/drawing/2014/main" id="{3154CAA4-CC2A-DEEA-37D0-B7948C6D8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509" y="3337326"/>
            <a:ext cx="5843399" cy="2696901"/>
          </a:xfrm>
          <a:prstGeom prst="rect">
            <a:avLst/>
          </a:prstGeom>
          <a:ln w="12700">
            <a:solidFill>
              <a:schemeClr val="tx1"/>
            </a:solidFill>
          </a:ln>
        </p:spPr>
      </p:pic>
      <p:sp>
        <p:nvSpPr>
          <p:cNvPr id="3" name="Rectangle 1">
            <a:extLst>
              <a:ext uri="{FF2B5EF4-FFF2-40B4-BE49-F238E27FC236}">
                <a16:creationId xmlns:a16="http://schemas.microsoft.com/office/drawing/2014/main" id="{C13F1EE5-8111-90B7-A1E5-04CC36131419}"/>
              </a:ext>
            </a:extLst>
          </p:cNvPr>
          <p:cNvSpPr>
            <a:spLocks noGrp="1" noChangeArrowheads="1"/>
          </p:cNvSpPr>
          <p:nvPr>
            <p:ph idx="1"/>
          </p:nvPr>
        </p:nvSpPr>
        <p:spPr bwMode="auto">
          <a:xfrm>
            <a:off x="1942947" y="1493134"/>
            <a:ext cx="887935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Accurately segment optic disc and cup regions using </a:t>
            </a:r>
            <a:r>
              <a:rPr kumimoji="0" lang="en-US" altLang="en-US" sz="1800" b="1" i="0" u="none" strike="noStrike" cap="none" normalizeH="0" baseline="0" dirty="0">
                <a:ln>
                  <a:noFill/>
                </a:ln>
                <a:solidFill>
                  <a:schemeClr val="tx1"/>
                </a:solidFill>
                <a:effectLst/>
                <a:latin typeface="Arial" panose="020B0604020202020204" pitchFamily="34" charset="0"/>
              </a:rPr>
              <a:t>Attention U-Net (ResNet50)</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Compute </a:t>
            </a:r>
            <a:r>
              <a:rPr kumimoji="0" lang="en-US" altLang="en-US" sz="1800" b="1" i="0" u="none" strike="noStrike" cap="none" normalizeH="0" baseline="0" dirty="0">
                <a:ln>
                  <a:noFill/>
                </a:ln>
                <a:solidFill>
                  <a:schemeClr val="tx1"/>
                </a:solidFill>
                <a:effectLst/>
                <a:latin typeface="Arial" panose="020B0604020202020204" pitchFamily="34" charset="0"/>
              </a:rPr>
              <a:t>Cup-to-Disc Ratio (CDR)</a:t>
            </a:r>
            <a:r>
              <a:rPr kumimoji="0" lang="en-US" altLang="en-US" sz="1800" b="0" i="0" u="none" strike="noStrike" cap="none" normalizeH="0" baseline="0" dirty="0">
                <a:ln>
                  <a:noFill/>
                </a:ln>
                <a:solidFill>
                  <a:schemeClr val="tx1"/>
                </a:solidFill>
                <a:effectLst/>
                <a:latin typeface="Arial" panose="020B0604020202020204" pitchFamily="34" charset="0"/>
              </a:rPr>
              <a:t> for clinical insight.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Classify glaucoma using </a:t>
            </a:r>
            <a:r>
              <a:rPr kumimoji="0" lang="en-US" altLang="en-US" sz="1800" b="1" i="0" u="none" strike="noStrike" cap="none" normalizeH="0" baseline="0" dirty="0">
                <a:ln>
                  <a:noFill/>
                </a:ln>
                <a:solidFill>
                  <a:schemeClr val="tx1"/>
                </a:solidFill>
                <a:effectLst/>
                <a:latin typeface="Arial" panose="020B0604020202020204" pitchFamily="34" charset="0"/>
              </a:rPr>
              <a:t>InceptionV3 + </a:t>
            </a:r>
            <a:r>
              <a:rPr kumimoji="0" lang="en-US" altLang="en-US" sz="1800" b="1" i="0" u="none" strike="noStrike" cap="none" normalizeH="0" baseline="0" dirty="0" err="1">
                <a:ln>
                  <a:noFill/>
                </a:ln>
                <a:solidFill>
                  <a:schemeClr val="tx1"/>
                </a:solidFill>
                <a:effectLst/>
                <a:latin typeface="Arial" panose="020B0604020202020204" pitchFamily="34" charset="0"/>
              </a:rPr>
              <a:t>CatBoost</a:t>
            </a:r>
            <a:r>
              <a:rPr kumimoji="0" lang="en-US" altLang="en-US" sz="1800" b="1" i="0" u="none" strike="noStrike" cap="none" normalizeH="0" baseline="0" dirty="0">
                <a:ln>
                  <a:noFill/>
                </a:ln>
                <a:solidFill>
                  <a:schemeClr val="tx1"/>
                </a:solidFill>
                <a:effectLst/>
                <a:latin typeface="Arial" panose="020B0604020202020204" pitchFamily="34" charset="0"/>
              </a:rPr>
              <a:t> ensemble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Improve explainability with </a:t>
            </a:r>
            <a:r>
              <a:rPr kumimoji="0" lang="en-US" altLang="en-US" sz="1800" b="1" i="0" u="none" strike="noStrike" cap="none" normalizeH="0" baseline="0" dirty="0">
                <a:ln>
                  <a:noFill/>
                </a:ln>
                <a:solidFill>
                  <a:schemeClr val="tx1"/>
                </a:solidFill>
                <a:effectLst/>
                <a:latin typeface="Arial" panose="020B0604020202020204" pitchFamily="34" charset="0"/>
              </a:rPr>
              <a:t>Grad-CAM/Grad-CAM++</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Achieve </a:t>
            </a:r>
            <a:r>
              <a:rPr kumimoji="0" lang="en-US" altLang="en-US" sz="1800" b="1" i="0" u="none" strike="noStrike" cap="none" normalizeH="0" baseline="0" dirty="0">
                <a:ln>
                  <a:noFill/>
                </a:ln>
                <a:solidFill>
                  <a:schemeClr val="tx1"/>
                </a:solidFill>
                <a:effectLst/>
                <a:latin typeface="Arial" panose="020B0604020202020204" pitchFamily="34" charset="0"/>
              </a:rPr>
              <a:t>high accuracy and generalization</a:t>
            </a:r>
            <a:r>
              <a:rPr kumimoji="0" lang="en-US" altLang="en-US" sz="1800" b="0" i="0" u="none" strike="noStrike" cap="none" normalizeH="0" baseline="0" dirty="0">
                <a:ln>
                  <a:noFill/>
                </a:ln>
                <a:solidFill>
                  <a:schemeClr val="tx1"/>
                </a:solidFill>
                <a:effectLst/>
                <a:latin typeface="Arial" panose="020B0604020202020204" pitchFamily="34" charset="0"/>
              </a:rPr>
              <a:t> across diverse datasets.</a:t>
            </a:r>
          </a:p>
        </p:txBody>
      </p:sp>
    </p:spTree>
    <p:extLst>
      <p:ext uri="{BB962C8B-B14F-4D97-AF65-F5344CB8AC3E}">
        <p14:creationId xmlns:p14="http://schemas.microsoft.com/office/powerpoint/2010/main" val="11212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3950048" y="0"/>
            <a:ext cx="7489282" cy="605258"/>
          </a:xfrm>
        </p:spPr>
        <p:txBody>
          <a:bodyPr>
            <a:normAutofit/>
          </a:bodyPr>
          <a:lstStyle/>
          <a:p>
            <a:pPr algn="ctr"/>
            <a:r>
              <a:rPr lang="en-US" sz="2800" b="1" dirty="0">
                <a:latin typeface="Times New Roman" panose="02020603050405020304" pitchFamily="18" charset="0"/>
                <a:cs typeface="Times New Roman" panose="02020603050405020304" pitchFamily="18" charset="0"/>
              </a:rPr>
              <a:t>BLOCK DIAGRAM OR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5-12-2024</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D8228D7-218A-9046-2DAB-E07C0B959F4C}"/>
              </a:ext>
            </a:extLst>
          </p:cNvPr>
          <p:cNvPicPr>
            <a:picLocks noChangeAspect="1"/>
          </p:cNvPicPr>
          <p:nvPr/>
        </p:nvPicPr>
        <p:blipFill>
          <a:blip r:embed="rId2"/>
          <a:stretch>
            <a:fillRect/>
          </a:stretch>
        </p:blipFill>
        <p:spPr>
          <a:xfrm>
            <a:off x="3799173" y="831061"/>
            <a:ext cx="3250476" cy="5299486"/>
          </a:xfrm>
          <a:prstGeom prst="rect">
            <a:avLst/>
          </a:prstGeom>
        </p:spPr>
      </p:pic>
    </p:spTree>
    <p:extLst>
      <p:ext uri="{BB962C8B-B14F-4D97-AF65-F5344CB8AC3E}">
        <p14:creationId xmlns:p14="http://schemas.microsoft.com/office/powerpoint/2010/main" val="21370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571649" y="1617627"/>
            <a:ext cx="6352956" cy="3429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IN" sz="2400" b="1" dirty="0"/>
              <a:t>Preprocessing Steps:</a:t>
            </a:r>
            <a:endParaRPr lang="en-IN" sz="2400" dirty="0"/>
          </a:p>
          <a:p>
            <a:r>
              <a:rPr lang="en-IN" sz="2400" dirty="0"/>
              <a:t>Resize to 224×224</a:t>
            </a:r>
          </a:p>
          <a:p>
            <a:r>
              <a:rPr lang="en-IN" sz="2400" dirty="0"/>
              <a:t>Contrast enhancement using CLAHE</a:t>
            </a:r>
          </a:p>
          <a:p>
            <a:r>
              <a:rPr lang="en-IN" sz="2400" dirty="0"/>
              <a:t>Normalization (0–1 scaling)</a:t>
            </a:r>
          </a:p>
          <a:p>
            <a:r>
              <a:rPr lang="en-IN" sz="2400" dirty="0"/>
              <a:t>Data Augmentation: flipping, rotation, brightness changes</a:t>
            </a:r>
          </a:p>
          <a:p>
            <a:r>
              <a:rPr lang="en-IN" sz="2400" dirty="0"/>
              <a:t>Segmentation prep via histogram equalization</a:t>
            </a:r>
          </a:p>
          <a:p>
            <a:pPr marL="0" lvl="0" indent="0" eaLnBrk="0" fontAlgn="base" hangingPunct="0">
              <a:lnSpc>
                <a:spcPct val="100000"/>
              </a:lnSpc>
              <a:spcBef>
                <a:spcPct val="0"/>
              </a:spcBef>
              <a:spcAft>
                <a:spcPct val="0"/>
              </a:spcAft>
              <a:buNone/>
            </a:pPr>
            <a:endParaRPr lang="en-US" altLang="en-US" sz="2400" dirty="0">
              <a:latin typeface="Arial" panose="020B0604020202020204" pitchFamily="34" charset="0"/>
            </a:endParaRPr>
          </a:p>
        </p:txBody>
      </p:sp>
      <p:pic>
        <p:nvPicPr>
          <p:cNvPr id="10" name="Picture 9">
            <a:extLst>
              <a:ext uri="{FF2B5EF4-FFF2-40B4-BE49-F238E27FC236}">
                <a16:creationId xmlns:a16="http://schemas.microsoft.com/office/drawing/2014/main" id="{7F319139-6D37-AD71-EFE4-75E0067898F4}"/>
              </a:ext>
            </a:extLst>
          </p:cNvPr>
          <p:cNvPicPr>
            <a:picLocks noChangeAspect="1"/>
          </p:cNvPicPr>
          <p:nvPr/>
        </p:nvPicPr>
        <p:blipFill>
          <a:blip r:embed="rId2"/>
          <a:stretch>
            <a:fillRect/>
          </a:stretch>
        </p:blipFill>
        <p:spPr>
          <a:xfrm>
            <a:off x="6924605" y="1617627"/>
            <a:ext cx="5172797" cy="3029373"/>
          </a:xfrm>
          <a:prstGeom prst="rect">
            <a:avLst/>
          </a:prstGeom>
        </p:spPr>
      </p:pic>
    </p:spTree>
    <p:extLst>
      <p:ext uri="{BB962C8B-B14F-4D97-AF65-F5344CB8AC3E}">
        <p14:creationId xmlns:p14="http://schemas.microsoft.com/office/powerpoint/2010/main" val="1488576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551903" y="1901146"/>
            <a:ext cx="6058993" cy="359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IN" sz="2400" b="1" dirty="0"/>
              <a:t>Model Workflow:</a:t>
            </a:r>
            <a:endParaRPr lang="en-IN" sz="2400" dirty="0"/>
          </a:p>
          <a:p>
            <a:r>
              <a:rPr lang="en-IN" sz="2400" b="1" dirty="0"/>
              <a:t>Attention U-Net + ResNet50</a:t>
            </a:r>
            <a:r>
              <a:rPr lang="en-IN" sz="2400" dirty="0"/>
              <a:t> for optic disc/cup segmentation.</a:t>
            </a:r>
          </a:p>
          <a:p>
            <a:r>
              <a:rPr lang="en-IN" sz="2400" b="1" dirty="0"/>
              <a:t>InceptionV3 classifier</a:t>
            </a:r>
            <a:r>
              <a:rPr lang="en-IN" sz="2400" dirty="0"/>
              <a:t> trained on segmented regions.</a:t>
            </a:r>
          </a:p>
          <a:p>
            <a:r>
              <a:rPr lang="en-IN" sz="2400" b="1" dirty="0" err="1"/>
              <a:t>CatBoost</a:t>
            </a:r>
            <a:r>
              <a:rPr lang="en-IN" sz="2400" b="1" dirty="0"/>
              <a:t> ensemble</a:t>
            </a:r>
            <a:r>
              <a:rPr lang="en-IN" sz="2400" dirty="0"/>
              <a:t> for enhanced decision fusion.</a:t>
            </a:r>
          </a:p>
          <a:p>
            <a:r>
              <a:rPr lang="en-IN" sz="2400" b="1" dirty="0"/>
              <a:t>Grad-CAM visualization</a:t>
            </a:r>
            <a:r>
              <a:rPr lang="en-IN" sz="2400" dirty="0"/>
              <a:t> for transparent model interpretation.</a:t>
            </a:r>
          </a:p>
        </p:txBody>
      </p:sp>
      <p:pic>
        <p:nvPicPr>
          <p:cNvPr id="10" name="Picture 9">
            <a:extLst>
              <a:ext uri="{FF2B5EF4-FFF2-40B4-BE49-F238E27FC236}">
                <a16:creationId xmlns:a16="http://schemas.microsoft.com/office/drawing/2014/main" id="{71635600-4299-C1EB-03E3-72117E7EBE9C}"/>
              </a:ext>
            </a:extLst>
          </p:cNvPr>
          <p:cNvPicPr>
            <a:picLocks noChangeAspect="1"/>
          </p:cNvPicPr>
          <p:nvPr/>
        </p:nvPicPr>
        <p:blipFill>
          <a:blip r:embed="rId2"/>
          <a:stretch>
            <a:fillRect/>
          </a:stretch>
        </p:blipFill>
        <p:spPr>
          <a:xfrm>
            <a:off x="7260778" y="136525"/>
            <a:ext cx="3791479" cy="6249272"/>
          </a:xfrm>
          <a:prstGeom prst="rect">
            <a:avLst/>
          </a:prstGeom>
        </p:spPr>
      </p:pic>
      <p:sp>
        <p:nvSpPr>
          <p:cNvPr id="12" name="TextBox 11">
            <a:extLst>
              <a:ext uri="{FF2B5EF4-FFF2-40B4-BE49-F238E27FC236}">
                <a16:creationId xmlns:a16="http://schemas.microsoft.com/office/drawing/2014/main" id="{FB37DFB0-2EB0-9E18-4671-DCB4693D458D}"/>
              </a:ext>
            </a:extLst>
          </p:cNvPr>
          <p:cNvSpPr txBox="1"/>
          <p:nvPr/>
        </p:nvSpPr>
        <p:spPr>
          <a:xfrm>
            <a:off x="481766" y="846881"/>
            <a:ext cx="5637245"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METHODOLOGY</a:t>
            </a:r>
            <a:endParaRPr lang="en-IN" sz="3600" dirty="0"/>
          </a:p>
        </p:txBody>
      </p:sp>
    </p:spTree>
    <p:extLst>
      <p:ext uri="{BB962C8B-B14F-4D97-AF65-F5344CB8AC3E}">
        <p14:creationId xmlns:p14="http://schemas.microsoft.com/office/powerpoint/2010/main" val="294459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3357465" y="0"/>
            <a:ext cx="6858000" cy="745866"/>
          </a:xfrm>
        </p:spPr>
        <p:txBody>
          <a:bodyPr/>
          <a:lstStyle/>
          <a:p>
            <a:pPr algn="ctr"/>
            <a:r>
              <a:rPr lang="en-US" b="1" dirty="0">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590309" y="3225839"/>
            <a:ext cx="108917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lang="en-US" altLang="en-US" sz="1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1266CD4E-A821-4028-66D4-A0C9E3990A64}"/>
              </a:ext>
            </a:extLst>
          </p:cNvPr>
          <p:cNvPicPr>
            <a:picLocks noChangeAspect="1"/>
          </p:cNvPicPr>
          <p:nvPr/>
        </p:nvPicPr>
        <p:blipFill>
          <a:blip r:embed="rId2"/>
          <a:stretch>
            <a:fillRect/>
          </a:stretch>
        </p:blipFill>
        <p:spPr>
          <a:xfrm>
            <a:off x="3488094" y="745866"/>
            <a:ext cx="5965552" cy="5457846"/>
          </a:xfrm>
          <a:prstGeom prst="rect">
            <a:avLst/>
          </a:prstGeom>
        </p:spPr>
      </p:pic>
    </p:spTree>
    <p:extLst>
      <p:ext uri="{BB962C8B-B14F-4D97-AF65-F5344CB8AC3E}">
        <p14:creationId xmlns:p14="http://schemas.microsoft.com/office/powerpoint/2010/main" val="50970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577971" y="934668"/>
            <a:ext cx="9144000" cy="88251"/>
          </a:xfrm>
        </p:spPr>
        <p:txBody>
          <a:bodyPr>
            <a:noAutofit/>
          </a:bodyPr>
          <a:lstStyle/>
          <a:p>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           Framework Used:- MobileNetV2</a:t>
            </a:r>
          </a:p>
        </p:txBody>
      </p:sp>
      <p:sp>
        <p:nvSpPr>
          <p:cNvPr id="11" name="Subtitle 10"/>
          <p:cNvSpPr>
            <a:spLocks noGrp="1"/>
          </p:cNvSpPr>
          <p:nvPr>
            <p:ph type="subTitle" idx="1"/>
          </p:nvPr>
        </p:nvSpPr>
        <p:spPr>
          <a:xfrm>
            <a:off x="1524000" y="978794"/>
            <a:ext cx="10208654" cy="5125792"/>
          </a:xfrm>
        </p:spPr>
        <p:txBody>
          <a:bodyPr>
            <a:normAutofit/>
          </a:bodyPr>
          <a:lstStyle/>
          <a:p>
            <a:pPr algn="l"/>
            <a:r>
              <a:rPr lang="en-US" sz="2200" b="1" dirty="0">
                <a:latin typeface="Times New Roman" panose="02020603050405020304" pitchFamily="18" charset="0"/>
                <a:cs typeface="Times New Roman" panose="02020603050405020304" pitchFamily="18" charset="0"/>
              </a:rPr>
              <a:t>Why MobileNetV2?</a:t>
            </a:r>
            <a:endParaRPr lang="en-IN" sz="2200" b="1"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Optimized for mobile and edge devices.</a:t>
            </a:r>
          </a:p>
          <a:p>
            <a:pPr marL="342900" indent="-342900" algn="l">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Uses </a:t>
            </a:r>
            <a:r>
              <a:rPr lang="en-IN" sz="2000" b="1" dirty="0" err="1">
                <a:latin typeface="Times New Roman" panose="02020603050405020304" pitchFamily="18" charset="0"/>
                <a:cs typeface="Times New Roman" panose="02020603050405020304" pitchFamily="18" charset="0"/>
              </a:rPr>
              <a:t>Depthwise</a:t>
            </a:r>
            <a:r>
              <a:rPr lang="en-IN" sz="2000" b="1" dirty="0">
                <a:latin typeface="Times New Roman" panose="02020603050405020304" pitchFamily="18" charset="0"/>
                <a:cs typeface="Times New Roman" panose="02020603050405020304" pitchFamily="18" charset="0"/>
              </a:rPr>
              <a:t> Separable Convolutions</a:t>
            </a:r>
            <a:r>
              <a:rPr lang="en-IN" sz="2000" dirty="0">
                <a:latin typeface="Times New Roman" panose="02020603050405020304" pitchFamily="18" charset="0"/>
                <a:cs typeface="Times New Roman" panose="02020603050405020304" pitchFamily="18" charset="0"/>
              </a:rPr>
              <a:t> for computational efficiency.</a:t>
            </a:r>
          </a:p>
          <a:p>
            <a:pPr marL="342900" indent="-342900" algn="l">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Lightweight architecture</a:t>
            </a:r>
            <a:r>
              <a:rPr lang="en-US" sz="2000" dirty="0">
                <a:latin typeface="Times New Roman" panose="02020603050405020304" pitchFamily="18" charset="0"/>
                <a:cs typeface="Times New Roman" panose="02020603050405020304" pitchFamily="18" charset="0"/>
              </a:rPr>
              <a:t> with high accuracy​</a:t>
            </a:r>
            <a:br>
              <a:rPr lang="en-US" sz="2200" dirty="0"/>
            </a:br>
            <a:endParaRPr lang="en-US" sz="22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 02        Batch No. 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15</a:t>
            </a:fld>
            <a:endParaRPr lang="en-IN"/>
          </a:p>
        </p:txBody>
      </p:sp>
      <p:graphicFrame>
        <p:nvGraphicFramePr>
          <p:cNvPr id="14" name="Table 13"/>
          <p:cNvGraphicFramePr>
            <a:graphicFrameLocks noGrp="1"/>
          </p:cNvGraphicFramePr>
          <p:nvPr>
            <p:extLst>
              <p:ext uri="{D42A27DB-BD31-4B8C-83A1-F6EECF244321}">
                <p14:modId xmlns:p14="http://schemas.microsoft.com/office/powerpoint/2010/main" val="1793825096"/>
              </p:ext>
            </p:extLst>
          </p:nvPr>
        </p:nvGraphicFramePr>
        <p:xfrm>
          <a:off x="1810358" y="2515019"/>
          <a:ext cx="9144000" cy="1857081"/>
        </p:xfrm>
        <a:graphic>
          <a:graphicData uri="http://schemas.openxmlformats.org/drawingml/2006/table">
            <a:tbl>
              <a:tblPr firstRow="1" firstCol="1" bandRow="1">
                <a:tableStyleId>{17292A2E-F333-43FB-9621-5CBBE7FDCDCB}</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0">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Layer(Type)</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a:effectLst/>
                          <a:latin typeface="Times New Roman" panose="02020603050405020304" pitchFamily="18" charset="0"/>
                          <a:cs typeface="Times New Roman" panose="02020603050405020304" pitchFamily="18" charset="0"/>
                        </a:rPr>
                        <a:t>Output Shape</a:t>
                      </a:r>
                      <a:endParaRPr lang="en-IN" sz="20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a:effectLst/>
                          <a:latin typeface="Times New Roman" panose="02020603050405020304" pitchFamily="18" charset="0"/>
                          <a:cs typeface="Times New Roman" panose="02020603050405020304" pitchFamily="18" charset="0"/>
                        </a:rPr>
                        <a:t>Param #</a:t>
                      </a:r>
                      <a:endParaRPr lang="en-IN" sz="20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01835">
                <a:tc>
                  <a:txBody>
                    <a:bodyPr/>
                    <a:lstStyle/>
                    <a:p>
                      <a:r>
                        <a:rPr lang="en-IN" sz="2000" kern="100" dirty="0">
                          <a:effectLst/>
                          <a:latin typeface="Times New Roman" panose="02020603050405020304" pitchFamily="18" charset="0"/>
                          <a:cs typeface="Times New Roman" panose="02020603050405020304" pitchFamily="18" charset="0"/>
                        </a:rPr>
                        <a:t>mobilenetv2_1.00_128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(None, 4, 4, 1280)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a:effectLst/>
                          <a:latin typeface="Times New Roman" panose="02020603050405020304" pitchFamily="18" charset="0"/>
                          <a:cs typeface="Times New Roman" panose="02020603050405020304" pitchFamily="18" charset="0"/>
                        </a:rPr>
                        <a:t>4,257,984</a:t>
                      </a:r>
                      <a:endParaRPr lang="en-IN" sz="20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6702">
                <a:tc>
                  <a:txBody>
                    <a:bodyPr/>
                    <a:lstStyle/>
                    <a:p>
                      <a:r>
                        <a:rPr lang="en-IN" sz="2000" kern="100" dirty="0">
                          <a:effectLst/>
                          <a:latin typeface="Times New Roman" panose="02020603050405020304" pitchFamily="18" charset="0"/>
                          <a:cs typeface="Times New Roman" panose="02020603050405020304" pitchFamily="18" charset="0"/>
                        </a:rPr>
                        <a:t>global_average_pooling2d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(None, 1280)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a:effectLst/>
                          <a:latin typeface="Times New Roman" panose="02020603050405020304" pitchFamily="18" charset="0"/>
                          <a:cs typeface="Times New Roman" panose="02020603050405020304" pitchFamily="18" charset="0"/>
                        </a:rPr>
                        <a:t>0  </a:t>
                      </a:r>
                      <a:endParaRPr lang="en-IN" sz="20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72816">
                <a:tc>
                  <a:txBody>
                    <a:bodyPr/>
                    <a:lstStyle/>
                    <a:p>
                      <a:r>
                        <a:rPr lang="en-IN" sz="2000" kern="100" dirty="0">
                          <a:effectLst/>
                          <a:latin typeface="Times New Roman" panose="02020603050405020304" pitchFamily="18" charset="0"/>
                          <a:cs typeface="Times New Roman" panose="02020603050405020304" pitchFamily="18" charset="0"/>
                        </a:rPr>
                        <a:t>dense (Dense)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(None, 256)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527,936</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1877">
                <a:tc>
                  <a:txBody>
                    <a:bodyPr/>
                    <a:lstStyle/>
                    <a:p>
                      <a:r>
                        <a:rPr lang="en-IN" sz="2000" kern="100">
                          <a:effectLst/>
                          <a:latin typeface="Times New Roman" panose="02020603050405020304" pitchFamily="18" charset="0"/>
                          <a:cs typeface="Times New Roman" panose="02020603050405020304" pitchFamily="18" charset="0"/>
                        </a:rPr>
                        <a:t>dropout (Dropout)  </a:t>
                      </a:r>
                      <a:endParaRPr lang="en-IN" sz="2000" b="1" kern="10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(None, 256)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0"/>
                        </a:spcAft>
                      </a:pPr>
                      <a:r>
                        <a:rPr lang="en-IN" sz="2000" kern="100" dirty="0">
                          <a:effectLst/>
                          <a:latin typeface="Times New Roman" panose="02020603050405020304" pitchFamily="18" charset="0"/>
                          <a:cs typeface="Times New Roman" panose="02020603050405020304" pitchFamily="18" charset="0"/>
                        </a:rPr>
                        <a:t>0  </a:t>
                      </a: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64462">
                <a:tc>
                  <a:txBody>
                    <a:bodyPr/>
                    <a:lstStyle/>
                    <a:p>
                      <a:r>
                        <a:rPr lang="en-IN" sz="2000" kern="100">
                          <a:effectLst/>
                          <a:latin typeface="Times New Roman" panose="02020603050405020304" pitchFamily="18" charset="0"/>
                          <a:cs typeface="Times New Roman" panose="02020603050405020304" pitchFamily="18" charset="0"/>
                        </a:rPr>
                        <a:t>dense_1 (Dense) </a:t>
                      </a:r>
                      <a:endParaRPr lang="en-IN" sz="2000" b="1" kern="10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(None, 18)   </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tc>
                  <a:txBody>
                    <a:bodyPr/>
                    <a:lstStyle/>
                    <a:p>
                      <a:r>
                        <a:rPr lang="en-IN" sz="2000" kern="100" dirty="0">
                          <a:effectLst/>
                          <a:latin typeface="Times New Roman" panose="02020603050405020304" pitchFamily="18" charset="0"/>
                          <a:cs typeface="Times New Roman" panose="02020603050405020304" pitchFamily="18" charset="0"/>
                        </a:rPr>
                        <a:t>6,626</a:t>
                      </a:r>
                      <a:endParaRPr lang="en-IN" sz="2000" b="1" kern="100" dirty="0">
                        <a:effectLst/>
                        <a:latin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16" name="Rectangle 15"/>
              <p:cNvSpPr>
                <a:spLocks noChangeArrowheads="1"/>
              </p:cNvSpPr>
              <p:nvPr/>
            </p:nvSpPr>
            <p:spPr bwMode="auto">
              <a:xfrm>
                <a:off x="1856480" y="4470078"/>
                <a:ext cx="2863849" cy="8102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14:m>
                  <m:oMathPara xmlns:m="http://schemas.openxmlformats.org/officeDocument/2006/math">
                    <m:oMathParaPr>
                      <m:jc m:val="centerGroup"/>
                    </m:oMathParaPr>
                    <m:oMath xmlns:m="http://schemas.openxmlformats.org/officeDocument/2006/math">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𝑂𝐷𝑒𝑝𝑡h𝑤𝑖𝑠𝑒</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n-IN" sz="14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𝑘</m:t>
                          </m:r>
                        </m:sup>
                        <m:e>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e>
                      </m:nary>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𝐼𝑘</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𝑊𝑘</m:t>
                      </m:r>
                    </m:oMath>
                  </m:oMathPara>
                </a14:m>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bwMode="auto">
              <a:xfrm>
                <a:off x="1856480" y="4470078"/>
                <a:ext cx="2863849" cy="810260"/>
              </a:xfrm>
              <a:prstGeom prst="rect">
                <a:avLst/>
              </a:prstGeom>
              <a:blipFill rotWithShape="0">
                <a:blip r:embed="rId2"/>
                <a:stretch>
                  <a:fillRect/>
                </a:stretch>
              </a:blipFill>
              <a:ln w="9525">
                <a:solidFill>
                  <a:srgbClr val="000000"/>
                </a:solidFill>
                <a:miter lim="800000"/>
                <a:headEnd/>
                <a:tailEnd/>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a:spLocks noChangeArrowheads="1"/>
              </p:cNvSpPr>
              <p:nvPr/>
            </p:nvSpPr>
            <p:spPr bwMode="auto">
              <a:xfrm>
                <a:off x="5052811" y="4470078"/>
                <a:ext cx="2778124" cy="8102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14:m>
                  <m:oMathPara xmlns:m="http://schemas.openxmlformats.org/officeDocument/2006/math">
                    <m:oMathParaPr>
                      <m:jc m:val="centerGroup"/>
                    </m:oMathParaPr>
                    <m:oMath xmlns:m="http://schemas.openxmlformats.org/officeDocument/2006/math">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OPointwise</m:t>
                      </m:r>
                      <m:r>
                        <a:rPr lang="en-IN" sz="1400" kern="100">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n-IN" sz="14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𝐶</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𝐶</m:t>
                          </m:r>
                        </m:sup>
                        <m:e>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e>
                      </m:nary>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Dc</m:t>
                      </m:r>
                      <m:r>
                        <a:rPr lang="en-IN" sz="1400" kern="1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Pc</m:t>
                      </m:r>
                    </m:oMath>
                  </m:oMathPara>
                </a14:m>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17" name="Rectangle 16"/>
              <p:cNvSpPr>
                <a:spLocks noRot="1" noChangeAspect="1" noMove="1" noResize="1" noEditPoints="1" noAdjustHandles="1" noChangeArrowheads="1" noChangeShapeType="1" noTextEdit="1"/>
              </p:cNvSpPr>
              <p:nvPr/>
            </p:nvSpPr>
            <p:spPr bwMode="auto">
              <a:xfrm>
                <a:off x="5052811" y="4470078"/>
                <a:ext cx="2778124" cy="810260"/>
              </a:xfrm>
              <a:prstGeom prst="rect">
                <a:avLst/>
              </a:prstGeom>
              <a:blipFill rotWithShape="0">
                <a:blip r:embed="rId3"/>
                <a:stretch>
                  <a:fillRect/>
                </a:stretch>
              </a:blipFill>
              <a:ln w="9525">
                <a:solidFill>
                  <a:srgbClr val="000000"/>
                </a:solidFill>
                <a:miter lim="800000"/>
                <a:headEnd/>
                <a:tailEnd/>
              </a:ln>
            </p:spPr>
            <p:txBody>
              <a:bodyPr/>
              <a:lstStyle/>
              <a:p>
                <a:r>
                  <a:rPr lang="en-IN">
                    <a:noFill/>
                  </a:rPr>
                  <a:t> </a:t>
                </a:r>
              </a:p>
            </p:txBody>
          </p:sp>
        </mc:Fallback>
      </mc:AlternateContent>
      <p:sp>
        <p:nvSpPr>
          <p:cNvPr id="18" name="Rectangle 17"/>
          <p:cNvSpPr>
            <a:spLocks noChangeArrowheads="1"/>
          </p:cNvSpPr>
          <p:nvPr/>
        </p:nvSpPr>
        <p:spPr bwMode="auto">
          <a:xfrm>
            <a:off x="7960968" y="4470078"/>
            <a:ext cx="2941320" cy="66833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b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br>
            <a:r>
              <a:rPr lang="en-IN" sz="1400" kern="100" dirty="0" err="1">
                <a:effectLst/>
                <a:latin typeface="Cambria Math" panose="02040503050406030204" pitchFamily="18" charset="0"/>
                <a:ea typeface="Calibri" panose="020F0502020204030204" pitchFamily="34" charset="0"/>
                <a:cs typeface="Times New Roman" panose="02020603050405020304" pitchFamily="18" charset="0"/>
              </a:rPr>
              <a:t>OInverted</a:t>
            </a:r>
            <a: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t> Residual​=</a:t>
            </a:r>
            <a:r>
              <a:rPr lang="en-IN" sz="1400" kern="100" dirty="0" err="1">
                <a:effectLst/>
                <a:latin typeface="Cambria Math" panose="02040503050406030204" pitchFamily="18" charset="0"/>
                <a:ea typeface="Calibri" panose="020F0502020204030204" pitchFamily="34" charset="0"/>
                <a:cs typeface="Times New Roman" panose="02020603050405020304" pitchFamily="18" charset="0"/>
              </a:rPr>
              <a:t>OPointwise</a:t>
            </a:r>
            <a: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t>​+I</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9" name="Rectangle 18"/>
          <p:cNvSpPr>
            <a:spLocks noChangeArrowheads="1"/>
          </p:cNvSpPr>
          <p:nvPr/>
        </p:nvSpPr>
        <p:spPr bwMode="auto">
          <a:xfrm>
            <a:off x="1856480" y="5377819"/>
            <a:ext cx="2863850" cy="629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b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br>
            <a: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t>ReLU6(x)=min(max(0,x),6)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a:spLocks noChangeArrowheads="1"/>
          </p:cNvSpPr>
          <p:nvPr/>
        </p:nvSpPr>
        <p:spPr bwMode="auto">
          <a:xfrm>
            <a:off x="5052810" y="5364802"/>
            <a:ext cx="2778125" cy="6553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b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br>
            <a:r>
              <a:rPr lang="en-IN" sz="1400" kern="100" dirty="0" err="1">
                <a:effectLst/>
                <a:latin typeface="Cambria Math" panose="02040503050406030204" pitchFamily="18" charset="0"/>
                <a:ea typeface="Calibri" panose="020F0502020204030204" pitchFamily="34" charset="0"/>
                <a:cs typeface="Times New Roman" panose="02020603050405020304" pitchFamily="18" charset="0"/>
              </a:rPr>
              <a:t>OBottleneck</a:t>
            </a:r>
            <a:r>
              <a:rPr lang="en-IN" sz="1400" kern="100" dirty="0">
                <a:effectLst/>
                <a:latin typeface="Cambria Math" panose="02040503050406030204" pitchFamily="18" charset="0"/>
                <a:ea typeface="Calibri" panose="020F0502020204030204" pitchFamily="34" charset="0"/>
                <a:cs typeface="Times New Roman" panose="02020603050405020304" pitchFamily="18" charset="0"/>
              </a:rPr>
              <a:t>​=OPointwise_2​+I</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Rectangle 20"/>
              <p:cNvSpPr>
                <a:spLocks noChangeArrowheads="1"/>
              </p:cNvSpPr>
              <p:nvPr/>
            </p:nvSpPr>
            <p:spPr bwMode="auto">
              <a:xfrm>
                <a:off x="7960968" y="5267204"/>
                <a:ext cx="2993390" cy="7399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OGAP</m:t>
                      </m:r>
                      <m:r>
                        <a:rPr lang="en-IN" sz="1400"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1/(</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𝐻</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𝑊</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n-IN" sz="14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i</m:t>
                          </m:r>
                          <m:r>
                            <a:rPr lang="en-IN" sz="1400" kern="100">
                              <a:effectLst/>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H</m:t>
                          </m:r>
                        </m:sup>
                        <m:e>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e>
                      </m:nary>
                      <m:nary>
                        <m:naryPr>
                          <m:chr m:val="∑"/>
                          <m:limLoc m:val="undOvr"/>
                          <m:grow m:val="on"/>
                          <m:ctrlPr>
                            <a:rPr lang="en-IN" sz="14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j</m:t>
                          </m:r>
                          <m:r>
                            <a:rPr lang="en-IN" sz="1400" kern="100">
                              <a:effectLst/>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IN" sz="1400" kern="100">
                              <a:effectLst/>
                              <a:latin typeface="Cambria Math" panose="02040503050406030204" pitchFamily="18" charset="0"/>
                              <a:ea typeface="Calibri" panose="020F0502020204030204" pitchFamily="34" charset="0"/>
                              <a:cs typeface="Times New Roman" panose="02020603050405020304" pitchFamily="18" charset="0"/>
                            </a:rPr>
                            <m:t>W</m:t>
                          </m:r>
                        </m:sup>
                        <m:e>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 </m:t>
                          </m:r>
                        </m:e>
                      </m:nary>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𝑥𝑖</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IN" sz="1400" i="1" kern="100">
                          <a:effectLst/>
                          <a:latin typeface="Cambria Math" panose="02040503050406030204" pitchFamily="18" charset="0"/>
                          <a:ea typeface="Calibri" panose="020F0502020204030204" pitchFamily="34" charset="0"/>
                          <a:cs typeface="Times New Roman" panose="02020603050405020304" pitchFamily="18" charset="0"/>
                        </a:rPr>
                        <m:t>𝑗</m:t>
                      </m:r>
                    </m:oMath>
                  </m:oMathPara>
                </a14:m>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bwMode="auto">
              <a:xfrm>
                <a:off x="7960968" y="5267204"/>
                <a:ext cx="2993390" cy="739900"/>
              </a:xfrm>
              <a:prstGeom prst="rect">
                <a:avLst/>
              </a:prstGeom>
              <a:blipFill rotWithShape="0">
                <a:blip r:embed="rId4"/>
                <a:stretch>
                  <a:fillRect/>
                </a:stretch>
              </a:blipFill>
              <a:ln w="9525">
                <a:solidFill>
                  <a:srgbClr val="000000"/>
                </a:solidFill>
                <a:miter lim="800000"/>
                <a:headEnd/>
                <a:tailEnd/>
              </a:ln>
            </p:spPr>
            <p:txBody>
              <a:bodyPr/>
              <a:lstStyle/>
              <a:p>
                <a:r>
                  <a:rPr lang="en-IN">
                    <a:noFill/>
                  </a:rPr>
                  <a:t> </a:t>
                </a:r>
              </a:p>
            </p:txBody>
          </p:sp>
        </mc:Fallback>
      </mc:AlternateContent>
      <p:pic>
        <p:nvPicPr>
          <p:cNvPr id="15" name="Picture 14"/>
          <p:cNvPicPr>
            <a:picLocks noChangeAspect="1"/>
          </p:cNvPicPr>
          <p:nvPr/>
        </p:nvPicPr>
        <p:blipFill>
          <a:blip r:embed="rId5"/>
          <a:stretch>
            <a:fillRect/>
          </a:stretch>
        </p:blipFill>
        <p:spPr>
          <a:xfrm>
            <a:off x="0" y="63780"/>
            <a:ext cx="3762900" cy="579027"/>
          </a:xfrm>
          <a:prstGeom prst="rect">
            <a:avLst/>
          </a:prstGeom>
        </p:spPr>
      </p:pic>
    </p:spTree>
    <p:extLst>
      <p:ext uri="{BB962C8B-B14F-4D97-AF65-F5344CB8AC3E}">
        <p14:creationId xmlns:p14="http://schemas.microsoft.com/office/powerpoint/2010/main" val="77811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06"/>
          </a:xfrm>
        </p:spPr>
        <p:txBody>
          <a:bodyPr>
            <a:normAutofit/>
          </a:bodyPr>
          <a:lstStyle/>
          <a:p>
            <a:pPr algn="ctr"/>
            <a:r>
              <a:rPr lang="en-US" b="1" dirty="0">
                <a:latin typeface="Times New Roman" panose="02020603050405020304" pitchFamily="18" charset="0"/>
                <a:cs typeface="Times New Roman" panose="02020603050405020304" pitchFamily="18" charset="0"/>
              </a:rPr>
              <a:t>Implementation</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16</a:t>
            </a:fld>
            <a:endParaRPr lang="en-IN"/>
          </a:p>
        </p:txBody>
      </p:sp>
      <p:pic>
        <p:nvPicPr>
          <p:cNvPr id="10" name="Content Placeholder 9">
            <a:extLst>
              <a:ext uri="{FF2B5EF4-FFF2-40B4-BE49-F238E27FC236}">
                <a16:creationId xmlns:a16="http://schemas.microsoft.com/office/drawing/2014/main" id="{290A4426-5148-14C7-791C-128788575F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580" y="1183832"/>
            <a:ext cx="10279717" cy="5103943"/>
          </a:xfrm>
        </p:spPr>
      </p:pic>
    </p:spTree>
    <p:extLst>
      <p:ext uri="{BB962C8B-B14F-4D97-AF65-F5344CB8AC3E}">
        <p14:creationId xmlns:p14="http://schemas.microsoft.com/office/powerpoint/2010/main" val="336586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0"/>
            <a:ext cx="10515600" cy="63500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System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82700"/>
            <a:ext cx="10871200" cy="4894263"/>
          </a:xfrm>
        </p:spPr>
        <p:txBody>
          <a:bodyPr>
            <a:normAutofit fontScale="92500" lnSpcReduction="10000"/>
          </a:bodyPr>
          <a:lstStyle/>
          <a:p>
            <a:pPr>
              <a:buNone/>
              <a:tabLst>
                <a:tab pos="3860800" algn="l"/>
                <a:tab pos="5473700" algn="l"/>
              </a:tabLst>
            </a:pPr>
            <a:r>
              <a:rPr lang="en-US" sz="2600" b="1" dirty="0">
                <a:latin typeface="Times New Roman" panose="02020603050405020304" pitchFamily="18" charset="0"/>
                <a:cs typeface="Times New Roman" panose="02020603050405020304" pitchFamily="18" charset="0"/>
              </a:rPr>
              <a:t>Hardware Requirements</a:t>
            </a:r>
            <a:endParaRPr lang="en-IN" sz="2600" dirty="0">
              <a:latin typeface="Times New Roman" panose="02020603050405020304" pitchFamily="18" charset="0"/>
              <a:cs typeface="Times New Roman" panose="02020603050405020304" pitchFamily="18" charset="0"/>
            </a:endParaRPr>
          </a:p>
          <a:p>
            <a:pPr lvl="0" defTabSz="1041400">
              <a:tabLst>
                <a:tab pos="3860800" algn="l"/>
                <a:tab pos="5473700" algn="l"/>
              </a:tabLst>
            </a:pPr>
            <a:r>
              <a:rPr lang="en-US" sz="2600" dirty="0">
                <a:latin typeface="Times New Roman" panose="02020603050405020304" pitchFamily="18" charset="0"/>
                <a:cs typeface="Times New Roman" panose="02020603050405020304" pitchFamily="18" charset="0"/>
              </a:rPr>
              <a:t>Processor	:	intel Core i5</a:t>
            </a:r>
            <a:endParaRPr lang="en-IN" sz="2600" dirty="0">
              <a:latin typeface="Times New Roman" panose="02020603050405020304" pitchFamily="18" charset="0"/>
              <a:cs typeface="Times New Roman" panose="02020603050405020304" pitchFamily="18" charset="0"/>
            </a:endParaRPr>
          </a:p>
          <a:p>
            <a:pPr lvl="0" defTabSz="1790700">
              <a:tabLst>
                <a:tab pos="3860800" algn="l"/>
                <a:tab pos="5473700" algn="l"/>
              </a:tabLst>
            </a:pPr>
            <a:r>
              <a:rPr lang="en-US" sz="2600" dirty="0">
                <a:latin typeface="Times New Roman" panose="02020603050405020304" pitchFamily="18" charset="0"/>
                <a:cs typeface="Times New Roman" panose="02020603050405020304" pitchFamily="18" charset="0"/>
              </a:rPr>
              <a:t>Cache memory	:	4MB(Megabyte)</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RAM	</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12.7GB (gigabyte)</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Hard Disk</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166.8GB</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IN" sz="2600" dirty="0">
                <a:latin typeface="Times New Roman" panose="02020603050405020304" pitchFamily="18" charset="0"/>
                <a:cs typeface="Times New Roman" panose="02020603050405020304" pitchFamily="18" charset="0"/>
              </a:rPr>
              <a:t>Compute Engine      	:	 T4 GPU</a:t>
            </a:r>
          </a:p>
          <a:p>
            <a:pPr lvl="0">
              <a:buNone/>
              <a:tabLst>
                <a:tab pos="3860800" algn="l"/>
                <a:tab pos="5473700" algn="l"/>
              </a:tabLst>
            </a:pPr>
            <a:r>
              <a:rPr lang="en-US" sz="2600" b="1" dirty="0">
                <a:latin typeface="Times New Roman" panose="02020603050405020304" pitchFamily="18" charset="0"/>
                <a:cs typeface="Times New Roman" panose="02020603050405020304" pitchFamily="18" charset="0"/>
              </a:rPr>
              <a:t>Software Requirements</a:t>
            </a:r>
            <a:endParaRPr lang="en-IN" sz="2600" dirty="0">
              <a:latin typeface="Times New Roman" panose="02020603050405020304" pitchFamily="18" charset="0"/>
              <a:cs typeface="Times New Roman" panose="02020603050405020304" pitchFamily="18" charset="0"/>
            </a:endParaRP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Operating System</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Windows 10, 64-bit Operating System</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Coding Language</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Python</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Python distribution</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Google Colab , Flask</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Browser	: 	Any Latest Browser like Chrome</a:t>
            </a:r>
            <a:r>
              <a:rPr lang="en-IN" sz="2600" dirty="0">
                <a:latin typeface="Times New Roman" panose="02020603050405020304" pitchFamily="18" charset="0"/>
                <a:cs typeface="Times New Roman" panose="02020603050405020304" pitchFamily="18" charset="0"/>
              </a:rPr>
              <a:t> </a:t>
            </a:r>
          </a:p>
          <a:p>
            <a:endParaRPr lang="en-IN"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17</a:t>
            </a:fld>
            <a:endParaRPr lang="en-IN"/>
          </a:p>
        </p:txBody>
      </p:sp>
    </p:spTree>
    <p:extLst>
      <p:ext uri="{BB962C8B-B14F-4D97-AF65-F5344CB8AC3E}">
        <p14:creationId xmlns:p14="http://schemas.microsoft.com/office/powerpoint/2010/main" val="309849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760" y="-59612"/>
            <a:ext cx="5133392" cy="787400"/>
          </a:xfrm>
        </p:spPr>
        <p:txBody>
          <a:bodyPr>
            <a:normAutofit/>
          </a:bodyPr>
          <a:lstStyle/>
          <a:p>
            <a:r>
              <a:rPr lang="en-US" sz="3200" b="1" dirty="0">
                <a:latin typeface="Times New Roman" panose="02020603050405020304" pitchFamily="18" charset="0"/>
                <a:cs typeface="Times New Roman" panose="02020603050405020304" pitchFamily="18" charset="0"/>
              </a:rPr>
              <a:t>Challenges  Vs Overcomes</a:t>
            </a:r>
            <a:endParaRPr lang="en-IN" sz="3200" b="1" dirty="0">
              <a:latin typeface="Times New Roman" panose="02020603050405020304" pitchFamily="18" charset="0"/>
              <a:cs typeface="Times New Roman" panose="02020603050405020304" pitchFamily="18" charset="0"/>
            </a:endParaRP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872328973"/>
              </p:ext>
            </p:extLst>
          </p:nvPr>
        </p:nvGraphicFramePr>
        <p:xfrm>
          <a:off x="522513" y="727788"/>
          <a:ext cx="11290042" cy="5852160"/>
        </p:xfrm>
        <a:graphic>
          <a:graphicData uri="http://schemas.openxmlformats.org/drawingml/2006/table">
            <a:tbl>
              <a:tblPr firstRow="1" bandRow="1">
                <a:tableStyleId>{17292A2E-F333-43FB-9621-5CBBE7FDCDCB}</a:tableStyleId>
              </a:tblPr>
              <a:tblGrid>
                <a:gridCol w="5645021">
                  <a:extLst>
                    <a:ext uri="{9D8B030D-6E8A-4147-A177-3AD203B41FA5}">
                      <a16:colId xmlns:a16="http://schemas.microsoft.com/office/drawing/2014/main" val="20000"/>
                    </a:ext>
                  </a:extLst>
                </a:gridCol>
                <a:gridCol w="5645021">
                  <a:extLst>
                    <a:ext uri="{9D8B030D-6E8A-4147-A177-3AD203B41FA5}">
                      <a16:colId xmlns:a16="http://schemas.microsoft.com/office/drawing/2014/main" val="20001"/>
                    </a:ext>
                  </a:extLst>
                </a:gridCol>
              </a:tblGrid>
              <a:tr h="294244">
                <a:tc>
                  <a:txBody>
                    <a:bodyPr/>
                    <a:lstStyle/>
                    <a:p>
                      <a:pPr algn="ctr">
                        <a:buNone/>
                      </a:pPr>
                      <a:r>
                        <a:rPr lang="en-IN" sz="1600" b="1" dirty="0"/>
                        <a:t>Challenges Faced</a:t>
                      </a:r>
                      <a:endParaRPr lang="en-IN" sz="1600" dirty="0"/>
                    </a:p>
                  </a:txBody>
                  <a:tcPr anchor="ctr"/>
                </a:tc>
                <a:tc>
                  <a:txBody>
                    <a:bodyPr/>
                    <a:lstStyle/>
                    <a:p>
                      <a:pPr algn="ctr">
                        <a:buNone/>
                      </a:pPr>
                      <a:r>
                        <a:rPr lang="en-IN" sz="1600" b="1" dirty="0"/>
                        <a:t>Solutions Implemented</a:t>
                      </a:r>
                      <a:endParaRPr lang="en-IN" sz="1600" dirty="0"/>
                    </a:p>
                  </a:txBody>
                  <a:tcPr anchor="ctr"/>
                </a:tc>
                <a:extLst>
                  <a:ext uri="{0D108BD9-81ED-4DB2-BD59-A6C34878D82A}">
                    <a16:rowId xmlns:a16="http://schemas.microsoft.com/office/drawing/2014/main" val="10000"/>
                  </a:ext>
                </a:extLst>
              </a:tr>
              <a:tr h="370840">
                <a:tc>
                  <a:txBody>
                    <a:bodyPr/>
                    <a:lstStyle/>
                    <a:p>
                      <a:pPr>
                        <a:buNone/>
                      </a:pPr>
                      <a:r>
                        <a:rPr lang="en-US" sz="1600" b="1"/>
                        <a:t>Limited Dataset Diversity</a:t>
                      </a:r>
                      <a:r>
                        <a:rPr lang="en-US" sz="1600"/>
                        <a:t> – The REFUGE dataset contained a fixed number of images, which limited model generalization across different imaging devices and populations.</a:t>
                      </a:r>
                    </a:p>
                  </a:txBody>
                  <a:tcPr anchor="ctr"/>
                </a:tc>
                <a:tc>
                  <a:txBody>
                    <a:bodyPr/>
                    <a:lstStyle/>
                    <a:p>
                      <a:pPr>
                        <a:buNone/>
                      </a:pPr>
                      <a:r>
                        <a:rPr lang="en-US" sz="1600" b="1"/>
                        <a:t>Data Augmentation</a:t>
                      </a:r>
                      <a:r>
                        <a:rPr lang="en-US" sz="1600"/>
                        <a:t> – Applied flipping, rotation, brightness, cropping, and Gaussian blur to synthetically expand dataset size and improve model robustness.</a:t>
                      </a:r>
                    </a:p>
                  </a:txBody>
                  <a:tcPr anchor="ctr"/>
                </a:tc>
                <a:extLst>
                  <a:ext uri="{0D108BD9-81ED-4DB2-BD59-A6C34878D82A}">
                    <a16:rowId xmlns:a16="http://schemas.microsoft.com/office/drawing/2014/main" val="10001"/>
                  </a:ext>
                </a:extLst>
              </a:tr>
              <a:tr h="370840">
                <a:tc>
                  <a:txBody>
                    <a:bodyPr/>
                    <a:lstStyle/>
                    <a:p>
                      <a:pPr>
                        <a:buNone/>
                      </a:pPr>
                      <a:r>
                        <a:rPr lang="en-US" sz="1600" b="1"/>
                        <a:t>Segmentation Accuracy</a:t>
                      </a:r>
                      <a:r>
                        <a:rPr lang="en-US" sz="1600"/>
                        <a:t> – Precisely separating optic disc and cup regions was difficult due to low contrast and overlapping boundaries in fundus images.</a:t>
                      </a:r>
                    </a:p>
                  </a:txBody>
                  <a:tcPr anchor="ctr"/>
                </a:tc>
                <a:tc>
                  <a:txBody>
                    <a:bodyPr/>
                    <a:lstStyle/>
                    <a:p>
                      <a:pPr>
                        <a:buNone/>
                      </a:pPr>
                      <a:r>
                        <a:rPr lang="en-US" sz="1600" b="1"/>
                        <a:t>Attention U-Net with ResNet50 Encoder</a:t>
                      </a:r>
                      <a:r>
                        <a:rPr lang="en-US" sz="1600"/>
                        <a:t> – Integrated attention gates to focus on key regions and improve optic disc–cup boundary segmentation accuracy.</a:t>
                      </a:r>
                    </a:p>
                  </a:txBody>
                  <a:tcPr anchor="ctr"/>
                </a:tc>
                <a:extLst>
                  <a:ext uri="{0D108BD9-81ED-4DB2-BD59-A6C34878D82A}">
                    <a16:rowId xmlns:a16="http://schemas.microsoft.com/office/drawing/2014/main" val="10002"/>
                  </a:ext>
                </a:extLst>
              </a:tr>
              <a:tr h="370840">
                <a:tc>
                  <a:txBody>
                    <a:bodyPr/>
                    <a:lstStyle/>
                    <a:p>
                      <a:pPr>
                        <a:buNone/>
                      </a:pPr>
                      <a:r>
                        <a:rPr lang="en-US" sz="1600" b="1"/>
                        <a:t>High Computational Requirements</a:t>
                      </a:r>
                      <a:r>
                        <a:rPr lang="en-US" sz="1600"/>
                        <a:t> – Training segmentation and classification models simultaneously required significant GPU power and processing time.</a:t>
                      </a:r>
                    </a:p>
                  </a:txBody>
                  <a:tcPr anchor="ctr"/>
                </a:tc>
                <a:tc>
                  <a:txBody>
                    <a:bodyPr/>
                    <a:lstStyle/>
                    <a:p>
                      <a:pPr>
                        <a:buNone/>
                      </a:pPr>
                      <a:r>
                        <a:rPr lang="en-IN" sz="1600" b="1"/>
                        <a:t>GPU Acceleration (RTX 3060 / Colab Pro)</a:t>
                      </a:r>
                      <a:r>
                        <a:rPr lang="en-IN" sz="1600"/>
                        <a:t> – Leveraged GPU-enabled environments to optimize model training and reduce runtime per epoch.</a:t>
                      </a:r>
                    </a:p>
                  </a:txBody>
                  <a:tcPr anchor="ctr"/>
                </a:tc>
                <a:extLst>
                  <a:ext uri="{0D108BD9-81ED-4DB2-BD59-A6C34878D82A}">
                    <a16:rowId xmlns:a16="http://schemas.microsoft.com/office/drawing/2014/main" val="10003"/>
                  </a:ext>
                </a:extLst>
              </a:tr>
              <a:tr h="370840">
                <a:tc>
                  <a:txBody>
                    <a:bodyPr/>
                    <a:lstStyle/>
                    <a:p>
                      <a:pPr>
                        <a:buNone/>
                      </a:pPr>
                      <a:r>
                        <a:rPr lang="en-US" sz="1600" b="1"/>
                        <a:t>Class Imbalance</a:t>
                      </a:r>
                      <a:r>
                        <a:rPr lang="en-US" sz="1600"/>
                        <a:t> – Fewer glaucomatous images compared to normal samples led to biased model predictions.</a:t>
                      </a:r>
                    </a:p>
                  </a:txBody>
                  <a:tcPr anchor="ctr"/>
                </a:tc>
                <a:tc>
                  <a:txBody>
                    <a:bodyPr/>
                    <a:lstStyle/>
                    <a:p>
                      <a:pPr>
                        <a:buNone/>
                      </a:pPr>
                      <a:r>
                        <a:rPr lang="en-US" sz="1600" b="1" dirty="0"/>
                        <a:t>Class Balancing Techniques</a:t>
                      </a:r>
                      <a:r>
                        <a:rPr lang="en-US" sz="1600" dirty="0"/>
                        <a:t> – Used oversampling and weighted loss functions to ensure fair contribution from all classes during training.</a:t>
                      </a:r>
                    </a:p>
                  </a:txBody>
                  <a:tcPr anchor="ctr"/>
                </a:tc>
                <a:extLst>
                  <a:ext uri="{0D108BD9-81ED-4DB2-BD59-A6C34878D82A}">
                    <a16:rowId xmlns:a16="http://schemas.microsoft.com/office/drawing/2014/main" val="540688373"/>
                  </a:ext>
                </a:extLst>
              </a:tr>
              <a:tr h="370840">
                <a:tc>
                  <a:txBody>
                    <a:bodyPr/>
                    <a:lstStyle/>
                    <a:p>
                      <a:pPr>
                        <a:buNone/>
                      </a:pPr>
                      <a:r>
                        <a:rPr lang="en-US" sz="1600" b="1"/>
                        <a:t>Lack of Interpretability</a:t>
                      </a:r>
                      <a:r>
                        <a:rPr lang="en-US" sz="1600"/>
                        <a:t> – CNNs often act as “black boxes,” limiting clinical trust in automated results.</a:t>
                      </a:r>
                    </a:p>
                  </a:txBody>
                  <a:tcPr anchor="ctr"/>
                </a:tc>
                <a:tc>
                  <a:txBody>
                    <a:bodyPr/>
                    <a:lstStyle/>
                    <a:p>
                      <a:pPr>
                        <a:buNone/>
                      </a:pPr>
                      <a:r>
                        <a:rPr lang="en-US" sz="1600" b="1"/>
                        <a:t>Explainable AI (Grad-CAM &amp; Grad-CAM++)</a:t>
                      </a:r>
                      <a:r>
                        <a:rPr lang="en-US" sz="1600"/>
                        <a:t> – Highlighted model attention areas on fundus images for transparent and clinically verifiable predictions.</a:t>
                      </a:r>
                    </a:p>
                  </a:txBody>
                  <a:tcPr anchor="ctr"/>
                </a:tc>
                <a:extLst>
                  <a:ext uri="{0D108BD9-81ED-4DB2-BD59-A6C34878D82A}">
                    <a16:rowId xmlns:a16="http://schemas.microsoft.com/office/drawing/2014/main" val="1166947631"/>
                  </a:ext>
                </a:extLst>
              </a:tr>
              <a:tr h="370840">
                <a:tc>
                  <a:txBody>
                    <a:bodyPr/>
                    <a:lstStyle/>
                    <a:p>
                      <a:pPr>
                        <a:buNone/>
                      </a:pPr>
                      <a:r>
                        <a:rPr lang="en-US" sz="1600" b="1"/>
                        <a:t>Overfitting During Training</a:t>
                      </a:r>
                      <a:r>
                        <a:rPr lang="en-US" sz="1600"/>
                        <a:t> – The model initially showed strong training accuracy but weaker validation performance.</a:t>
                      </a:r>
                    </a:p>
                  </a:txBody>
                  <a:tcPr anchor="ctr"/>
                </a:tc>
                <a:tc>
                  <a:txBody>
                    <a:bodyPr/>
                    <a:lstStyle/>
                    <a:p>
                      <a:pPr>
                        <a:buNone/>
                      </a:pPr>
                      <a:r>
                        <a:rPr lang="en-US" sz="1600" b="1"/>
                        <a:t>Regularization &amp; Early Stopping</a:t>
                      </a:r>
                      <a:r>
                        <a:rPr lang="en-US" sz="1600"/>
                        <a:t> – Implemented dropout layers, learning rate scheduling, and early stopping to prevent overfitting.</a:t>
                      </a:r>
                    </a:p>
                  </a:txBody>
                  <a:tcPr anchor="ctr"/>
                </a:tc>
                <a:extLst>
                  <a:ext uri="{0D108BD9-81ED-4DB2-BD59-A6C34878D82A}">
                    <a16:rowId xmlns:a16="http://schemas.microsoft.com/office/drawing/2014/main" val="10004"/>
                  </a:ext>
                </a:extLst>
              </a:tr>
              <a:tr h="370840">
                <a:tc>
                  <a:txBody>
                    <a:bodyPr/>
                    <a:lstStyle/>
                    <a:p>
                      <a:pPr>
                        <a:buNone/>
                      </a:pPr>
                      <a:r>
                        <a:rPr lang="en-US" sz="1600" b="1"/>
                        <a:t>Integration of Multiple Models</a:t>
                      </a:r>
                      <a:r>
                        <a:rPr lang="en-US" sz="1600"/>
                        <a:t> – Combining segmentation, classification, and ensemble learning added pipeline complexity.</a:t>
                      </a:r>
                    </a:p>
                  </a:txBody>
                  <a:tcPr anchor="ctr"/>
                </a:tc>
                <a:tc>
                  <a:txBody>
                    <a:bodyPr/>
                    <a:lstStyle/>
                    <a:p>
                      <a:pPr>
                        <a:buNone/>
                      </a:pPr>
                      <a:r>
                        <a:rPr lang="en-US" sz="1600" b="1" dirty="0"/>
                        <a:t>Modular Architecture Design</a:t>
                      </a:r>
                      <a:r>
                        <a:rPr lang="en-US" sz="1600" dirty="0"/>
                        <a:t> – Implemented a structured workflow where each stage (segmentation → classification → fusion) was trained and validated independently.</a:t>
                      </a:r>
                    </a:p>
                  </a:txBody>
                  <a:tcPr anchor="ctr"/>
                </a:tc>
                <a:extLst>
                  <a:ext uri="{0D108BD9-81ED-4DB2-BD59-A6C34878D82A}">
                    <a16:rowId xmlns:a16="http://schemas.microsoft.com/office/drawing/2014/main" val="10005"/>
                  </a:ext>
                </a:extLst>
              </a:tr>
            </a:tbl>
          </a:graphicData>
        </a:graphic>
      </p:graphicFrame>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18</a:t>
            </a:fld>
            <a:endParaRPr lang="en-IN"/>
          </a:p>
        </p:txBody>
      </p:sp>
    </p:spTree>
    <p:extLst>
      <p:ext uri="{BB962C8B-B14F-4D97-AF65-F5344CB8AC3E}">
        <p14:creationId xmlns:p14="http://schemas.microsoft.com/office/powerpoint/2010/main" val="105424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Implementation of Frontend</a:t>
            </a:r>
            <a:endParaRPr lang="en-IN" sz="40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19</a:t>
            </a:fld>
            <a:endParaRPr lang="en-IN" dirty="0"/>
          </a:p>
        </p:txBody>
      </p:sp>
      <p:pic>
        <p:nvPicPr>
          <p:cNvPr id="10" name="Content Placeholder 9">
            <a:extLst>
              <a:ext uri="{FF2B5EF4-FFF2-40B4-BE49-F238E27FC236}">
                <a16:creationId xmlns:a16="http://schemas.microsoft.com/office/drawing/2014/main" id="{10FD552E-7901-11DC-5A5B-B785FBE86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3074" y="1334278"/>
            <a:ext cx="9125656" cy="5022072"/>
          </a:xfrm>
        </p:spPr>
      </p:pic>
    </p:spTree>
    <p:extLst>
      <p:ext uri="{BB962C8B-B14F-4D97-AF65-F5344CB8AC3E}">
        <p14:creationId xmlns:p14="http://schemas.microsoft.com/office/powerpoint/2010/main" val="93765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73486"/>
            <a:ext cx="10173182" cy="810555"/>
          </a:xfrm>
        </p:spPr>
        <p:txBody>
          <a:bodyPr/>
          <a:lstStyle/>
          <a:p>
            <a:pPr algn="ctr"/>
            <a:r>
              <a:rPr lang="en-US" b="1">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940158" y="1274193"/>
            <a:ext cx="10534917" cy="5082157"/>
          </a:xfrm>
        </p:spPr>
        <p:txBody>
          <a:bodyPr>
            <a:normAutofit lnSpcReduction="10000"/>
          </a:bodyPr>
          <a:lstStyle/>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Abstract</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Literature Survey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Research Gaps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Problem Statement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Objectives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Block Diagram / Flow Diagram</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Methodology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Implementation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Results and Analysis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Conclusion &amp; Future Scope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References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Acknowledgements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Question and Answers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08B5B-8009-EBCC-5307-7EF620497B40}"/>
              </a:ext>
            </a:extLst>
          </p:cNvPr>
          <p:cNvSpPr>
            <a:spLocks noGrp="1"/>
          </p:cNvSpPr>
          <p:nvPr>
            <p:ph type="dt" sz="half" idx="10"/>
          </p:nvPr>
        </p:nvSpPr>
        <p:spPr/>
        <p:txBody>
          <a:bodyPr/>
          <a:lstStyle/>
          <a:p>
            <a:r>
              <a:rPr lang="en-US" dirty="0"/>
              <a:t>5-12-2025</a:t>
            </a:r>
            <a:endParaRPr lang="en-IN" dirty="0"/>
          </a:p>
        </p:txBody>
      </p:sp>
      <p:sp>
        <p:nvSpPr>
          <p:cNvPr id="3" name="Footer Placeholder 2">
            <a:extLst>
              <a:ext uri="{FF2B5EF4-FFF2-40B4-BE49-F238E27FC236}">
                <a16:creationId xmlns:a16="http://schemas.microsoft.com/office/drawing/2014/main" id="{E127E7CF-A531-7104-9A22-CD6618215D58}"/>
              </a:ext>
            </a:extLst>
          </p:cNvPr>
          <p:cNvSpPr>
            <a:spLocks noGrp="1"/>
          </p:cNvSpPr>
          <p:nvPr>
            <p:ph type="ftr" sz="quarter" idx="11"/>
          </p:nvPr>
        </p:nvSpPr>
        <p:spPr/>
        <p:txBody>
          <a:bodyPr/>
          <a:lstStyle/>
          <a:p>
            <a:r>
              <a:rPr lang="en-US" dirty="0"/>
              <a:t>Review No. 02        Batch No. BG4          Department of CSE</a:t>
            </a:r>
            <a:endParaRPr lang="en-IN" dirty="0"/>
          </a:p>
        </p:txBody>
      </p:sp>
      <p:sp>
        <p:nvSpPr>
          <p:cNvPr id="4" name="Slide Number Placeholder 3">
            <a:extLst>
              <a:ext uri="{FF2B5EF4-FFF2-40B4-BE49-F238E27FC236}">
                <a16:creationId xmlns:a16="http://schemas.microsoft.com/office/drawing/2014/main" id="{0334FF43-B1E7-2A42-B912-F6BB0BDC099D}"/>
              </a:ext>
            </a:extLst>
          </p:cNvPr>
          <p:cNvSpPr>
            <a:spLocks noGrp="1"/>
          </p:cNvSpPr>
          <p:nvPr>
            <p:ph type="sldNum" sz="quarter" idx="12"/>
          </p:nvPr>
        </p:nvSpPr>
        <p:spPr/>
        <p:txBody>
          <a:bodyPr/>
          <a:lstStyle/>
          <a:p>
            <a:fld id="{65DCBD69-296B-4D7C-AF62-9B588FC78772}" type="slidenum">
              <a:rPr lang="en-IN" smtClean="0"/>
              <a:t>20</a:t>
            </a:fld>
            <a:endParaRPr lang="en-IN"/>
          </a:p>
        </p:txBody>
      </p:sp>
      <p:pic>
        <p:nvPicPr>
          <p:cNvPr id="8" name="Picture 7">
            <a:extLst>
              <a:ext uri="{FF2B5EF4-FFF2-40B4-BE49-F238E27FC236}">
                <a16:creationId xmlns:a16="http://schemas.microsoft.com/office/drawing/2014/main" id="{A99F5D44-4D90-A586-136D-4A129F9933EF}"/>
              </a:ext>
            </a:extLst>
          </p:cNvPr>
          <p:cNvPicPr>
            <a:picLocks noChangeAspect="1"/>
          </p:cNvPicPr>
          <p:nvPr/>
        </p:nvPicPr>
        <p:blipFill>
          <a:blip r:embed="rId2"/>
          <a:stretch>
            <a:fillRect/>
          </a:stretch>
        </p:blipFill>
        <p:spPr>
          <a:xfrm>
            <a:off x="607460" y="664737"/>
            <a:ext cx="10977080" cy="5488540"/>
          </a:xfrm>
          <a:prstGeom prst="rect">
            <a:avLst/>
          </a:prstGeom>
        </p:spPr>
      </p:pic>
      <p:sp>
        <p:nvSpPr>
          <p:cNvPr id="10" name="TextBox 9">
            <a:extLst>
              <a:ext uri="{FF2B5EF4-FFF2-40B4-BE49-F238E27FC236}">
                <a16:creationId xmlns:a16="http://schemas.microsoft.com/office/drawing/2014/main" id="{A3F85FC2-6F4A-930B-3B64-312DAB390CD3}"/>
              </a:ext>
            </a:extLst>
          </p:cNvPr>
          <p:cNvSpPr txBox="1"/>
          <p:nvPr/>
        </p:nvSpPr>
        <p:spPr>
          <a:xfrm>
            <a:off x="4204505" y="101535"/>
            <a:ext cx="609407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Implementation of Frontend</a:t>
            </a:r>
            <a:endParaRPr lang="en-IN" sz="2400" dirty="0"/>
          </a:p>
        </p:txBody>
      </p:sp>
      <p:pic>
        <p:nvPicPr>
          <p:cNvPr id="11" name="Picture 10">
            <a:extLst>
              <a:ext uri="{FF2B5EF4-FFF2-40B4-BE49-F238E27FC236}">
                <a16:creationId xmlns:a16="http://schemas.microsoft.com/office/drawing/2014/main" id="{2E602E42-0D1D-C0A3-AE95-45438EB7D334}"/>
              </a:ext>
            </a:extLst>
          </p:cNvPr>
          <p:cNvPicPr>
            <a:picLocks noChangeAspect="1"/>
          </p:cNvPicPr>
          <p:nvPr/>
        </p:nvPicPr>
        <p:blipFill>
          <a:blip r:embed="rId3"/>
          <a:stretch>
            <a:fillRect/>
          </a:stretch>
        </p:blipFill>
        <p:spPr>
          <a:xfrm>
            <a:off x="0" y="63780"/>
            <a:ext cx="3905416" cy="600957"/>
          </a:xfrm>
          <a:prstGeom prst="rect">
            <a:avLst/>
          </a:prstGeom>
        </p:spPr>
      </p:pic>
    </p:spTree>
    <p:extLst>
      <p:ext uri="{BB962C8B-B14F-4D97-AF65-F5344CB8AC3E}">
        <p14:creationId xmlns:p14="http://schemas.microsoft.com/office/powerpoint/2010/main" val="31680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AA0B73-6CA5-E775-F5C6-1BFF6189A5AA}"/>
              </a:ext>
            </a:extLst>
          </p:cNvPr>
          <p:cNvSpPr>
            <a:spLocks noGrp="1"/>
          </p:cNvSpPr>
          <p:nvPr>
            <p:ph type="dt" sz="half" idx="10"/>
          </p:nvPr>
        </p:nvSpPr>
        <p:spPr/>
        <p:txBody>
          <a:bodyPr/>
          <a:lstStyle/>
          <a:p>
            <a:r>
              <a:rPr lang="en-US" dirty="0"/>
              <a:t>5-12-2025</a:t>
            </a:r>
            <a:endParaRPr lang="en-IN" dirty="0"/>
          </a:p>
        </p:txBody>
      </p:sp>
      <p:sp>
        <p:nvSpPr>
          <p:cNvPr id="3" name="Footer Placeholder 2">
            <a:extLst>
              <a:ext uri="{FF2B5EF4-FFF2-40B4-BE49-F238E27FC236}">
                <a16:creationId xmlns:a16="http://schemas.microsoft.com/office/drawing/2014/main" id="{2A09B01B-71CE-0B80-2644-CB49A8E68004}"/>
              </a:ext>
            </a:extLst>
          </p:cNvPr>
          <p:cNvSpPr>
            <a:spLocks noGrp="1"/>
          </p:cNvSpPr>
          <p:nvPr>
            <p:ph type="ftr" sz="quarter" idx="11"/>
          </p:nvPr>
        </p:nvSpPr>
        <p:spPr/>
        <p:txBody>
          <a:bodyPr/>
          <a:lstStyle/>
          <a:p>
            <a:r>
              <a:rPr lang="en-US" dirty="0"/>
              <a:t>Review No.2         Batch No. BG4          Department of CSE</a:t>
            </a:r>
            <a:endParaRPr lang="en-IN" dirty="0"/>
          </a:p>
        </p:txBody>
      </p:sp>
      <p:sp>
        <p:nvSpPr>
          <p:cNvPr id="4" name="Slide Number Placeholder 3">
            <a:extLst>
              <a:ext uri="{FF2B5EF4-FFF2-40B4-BE49-F238E27FC236}">
                <a16:creationId xmlns:a16="http://schemas.microsoft.com/office/drawing/2014/main" id="{0AE3A1CB-EF01-93C1-A86A-38F8BD63B4D7}"/>
              </a:ext>
            </a:extLst>
          </p:cNvPr>
          <p:cNvSpPr>
            <a:spLocks noGrp="1"/>
          </p:cNvSpPr>
          <p:nvPr>
            <p:ph type="sldNum" sz="quarter" idx="12"/>
          </p:nvPr>
        </p:nvSpPr>
        <p:spPr/>
        <p:txBody>
          <a:bodyPr/>
          <a:lstStyle/>
          <a:p>
            <a:fld id="{65DCBD69-296B-4D7C-AF62-9B588FC78772}" type="slidenum">
              <a:rPr lang="en-IN" smtClean="0"/>
              <a:t>21</a:t>
            </a:fld>
            <a:endParaRPr lang="en-IN"/>
          </a:p>
        </p:txBody>
      </p:sp>
      <p:pic>
        <p:nvPicPr>
          <p:cNvPr id="12" name="Picture 11">
            <a:extLst>
              <a:ext uri="{FF2B5EF4-FFF2-40B4-BE49-F238E27FC236}">
                <a16:creationId xmlns:a16="http://schemas.microsoft.com/office/drawing/2014/main" id="{6E251A30-635A-29FE-1E9B-5679A7DBC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488" y="864163"/>
            <a:ext cx="9456517" cy="5319291"/>
          </a:xfrm>
          <a:prstGeom prst="rect">
            <a:avLst/>
          </a:prstGeom>
        </p:spPr>
      </p:pic>
      <p:sp>
        <p:nvSpPr>
          <p:cNvPr id="14" name="TextBox 13">
            <a:extLst>
              <a:ext uri="{FF2B5EF4-FFF2-40B4-BE49-F238E27FC236}">
                <a16:creationId xmlns:a16="http://schemas.microsoft.com/office/drawing/2014/main" id="{8CDCD86D-4A7E-74DD-5207-DFABDE68309A}"/>
              </a:ext>
            </a:extLst>
          </p:cNvPr>
          <p:cNvSpPr txBox="1"/>
          <p:nvPr/>
        </p:nvSpPr>
        <p:spPr>
          <a:xfrm>
            <a:off x="4038600" y="136525"/>
            <a:ext cx="609407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Implementation of Frontend</a:t>
            </a:r>
            <a:endParaRPr lang="en-IN" sz="2800" dirty="0"/>
          </a:p>
        </p:txBody>
      </p:sp>
      <p:pic>
        <p:nvPicPr>
          <p:cNvPr id="15" name="Picture 14">
            <a:extLst>
              <a:ext uri="{FF2B5EF4-FFF2-40B4-BE49-F238E27FC236}">
                <a16:creationId xmlns:a16="http://schemas.microsoft.com/office/drawing/2014/main" id="{C293FE92-8B18-F71D-75BB-C2D407E11138}"/>
              </a:ext>
            </a:extLst>
          </p:cNvPr>
          <p:cNvPicPr>
            <a:picLocks noChangeAspect="1"/>
          </p:cNvPicPr>
          <p:nvPr/>
        </p:nvPicPr>
        <p:blipFill>
          <a:blip r:embed="rId3"/>
          <a:stretch>
            <a:fillRect/>
          </a:stretch>
        </p:blipFill>
        <p:spPr>
          <a:xfrm>
            <a:off x="0" y="63780"/>
            <a:ext cx="3762900" cy="579027"/>
          </a:xfrm>
          <a:prstGeom prst="rect">
            <a:avLst/>
          </a:prstGeom>
        </p:spPr>
      </p:pic>
    </p:spTree>
    <p:extLst>
      <p:ext uri="{BB962C8B-B14F-4D97-AF65-F5344CB8AC3E}">
        <p14:creationId xmlns:p14="http://schemas.microsoft.com/office/powerpoint/2010/main" val="257257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69651-936A-290A-1779-9373FACA1F27}"/>
              </a:ext>
            </a:extLst>
          </p:cNvPr>
          <p:cNvSpPr>
            <a:spLocks noGrp="1"/>
          </p:cNvSpPr>
          <p:nvPr>
            <p:ph type="dt" sz="half" idx="10"/>
          </p:nvPr>
        </p:nvSpPr>
        <p:spPr/>
        <p:txBody>
          <a:bodyPr/>
          <a:lstStyle/>
          <a:p>
            <a:r>
              <a:rPr lang="en-US" dirty="0"/>
              <a:t>5-12-2025</a:t>
            </a:r>
            <a:endParaRPr lang="en-IN" dirty="0"/>
          </a:p>
        </p:txBody>
      </p:sp>
      <p:sp>
        <p:nvSpPr>
          <p:cNvPr id="3" name="Footer Placeholder 2">
            <a:extLst>
              <a:ext uri="{FF2B5EF4-FFF2-40B4-BE49-F238E27FC236}">
                <a16:creationId xmlns:a16="http://schemas.microsoft.com/office/drawing/2014/main" id="{17228ED4-FDED-DAA7-FD41-5D6B002B7D39}"/>
              </a:ext>
            </a:extLst>
          </p:cNvPr>
          <p:cNvSpPr>
            <a:spLocks noGrp="1"/>
          </p:cNvSpPr>
          <p:nvPr>
            <p:ph type="ftr" sz="quarter" idx="11"/>
          </p:nvPr>
        </p:nvSpPr>
        <p:spPr/>
        <p:txBody>
          <a:bodyPr/>
          <a:lstStyle/>
          <a:p>
            <a:r>
              <a:rPr lang="en-US" dirty="0"/>
              <a:t>Review No.2         Batch No. BG4        Department of CSE</a:t>
            </a:r>
            <a:endParaRPr lang="en-IN" dirty="0"/>
          </a:p>
        </p:txBody>
      </p:sp>
      <p:sp>
        <p:nvSpPr>
          <p:cNvPr id="4" name="Slide Number Placeholder 3">
            <a:extLst>
              <a:ext uri="{FF2B5EF4-FFF2-40B4-BE49-F238E27FC236}">
                <a16:creationId xmlns:a16="http://schemas.microsoft.com/office/drawing/2014/main" id="{E4C8A989-489E-4ED0-0172-DD62B5D22C5C}"/>
              </a:ext>
            </a:extLst>
          </p:cNvPr>
          <p:cNvSpPr>
            <a:spLocks noGrp="1"/>
          </p:cNvSpPr>
          <p:nvPr>
            <p:ph type="sldNum" sz="quarter" idx="12"/>
          </p:nvPr>
        </p:nvSpPr>
        <p:spPr/>
        <p:txBody>
          <a:bodyPr/>
          <a:lstStyle/>
          <a:p>
            <a:fld id="{65DCBD69-296B-4D7C-AF62-9B588FC78772}" type="slidenum">
              <a:rPr lang="en-IN" smtClean="0"/>
              <a:t>22</a:t>
            </a:fld>
            <a:endParaRPr lang="en-IN"/>
          </a:p>
        </p:txBody>
      </p:sp>
      <p:pic>
        <p:nvPicPr>
          <p:cNvPr id="6" name="Picture 5">
            <a:extLst>
              <a:ext uri="{FF2B5EF4-FFF2-40B4-BE49-F238E27FC236}">
                <a16:creationId xmlns:a16="http://schemas.microsoft.com/office/drawing/2014/main" id="{04368BBC-CA0D-0D15-248A-8C194EC048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431556"/>
            <a:ext cx="4776149" cy="5888096"/>
          </a:xfrm>
          <a:prstGeom prst="rect">
            <a:avLst/>
          </a:prstGeom>
        </p:spPr>
      </p:pic>
      <p:sp>
        <p:nvSpPr>
          <p:cNvPr id="8" name="TextBox 7">
            <a:extLst>
              <a:ext uri="{FF2B5EF4-FFF2-40B4-BE49-F238E27FC236}">
                <a16:creationId xmlns:a16="http://schemas.microsoft.com/office/drawing/2014/main" id="{468F7FB3-8A57-3F6D-5664-7A1CDACED8C1}"/>
              </a:ext>
            </a:extLst>
          </p:cNvPr>
          <p:cNvSpPr txBox="1"/>
          <p:nvPr/>
        </p:nvSpPr>
        <p:spPr>
          <a:xfrm>
            <a:off x="4636016" y="25527"/>
            <a:ext cx="6094070" cy="369332"/>
          </a:xfrm>
          <a:prstGeom prst="rect">
            <a:avLst/>
          </a:prstGeom>
          <a:noFill/>
        </p:spPr>
        <p:txBody>
          <a:bodyPr wrap="square">
            <a:spAutoFit/>
          </a:bodyPr>
          <a:lstStyle/>
          <a:p>
            <a:pPr marL="0" algn="l" rtl="0" eaLnBrk="1" latinLnBrk="0" hangingPunct="1">
              <a:buNone/>
            </a:pPr>
            <a:r>
              <a:rPr lang="en-US" sz="1800" b="1" kern="1200" dirty="0">
                <a:solidFill>
                  <a:srgbClr val="000000"/>
                </a:solidFill>
                <a:effectLst/>
                <a:latin typeface="Times New Roman" panose="02020603050405020304" pitchFamily="18" charset="0"/>
                <a:ea typeface="+mn-ea"/>
                <a:cs typeface="Times New Roman" panose="02020603050405020304" pitchFamily="18" charset="0"/>
              </a:rPr>
              <a:t>Implementation of Frontend</a:t>
            </a:r>
            <a:endParaRPr lang="en-IN" dirty="0">
              <a:effectLst/>
            </a:endParaRPr>
          </a:p>
        </p:txBody>
      </p:sp>
      <p:pic>
        <p:nvPicPr>
          <p:cNvPr id="9" name="Picture 8">
            <a:extLst>
              <a:ext uri="{FF2B5EF4-FFF2-40B4-BE49-F238E27FC236}">
                <a16:creationId xmlns:a16="http://schemas.microsoft.com/office/drawing/2014/main" id="{57097839-7649-0E7F-C454-6C9F691B1153}"/>
              </a:ext>
            </a:extLst>
          </p:cNvPr>
          <p:cNvPicPr>
            <a:picLocks noChangeAspect="1"/>
          </p:cNvPicPr>
          <p:nvPr/>
        </p:nvPicPr>
        <p:blipFill>
          <a:blip r:embed="rId3"/>
          <a:stretch>
            <a:fillRect/>
          </a:stretch>
        </p:blipFill>
        <p:spPr>
          <a:xfrm>
            <a:off x="0" y="63780"/>
            <a:ext cx="3762900" cy="579027"/>
          </a:xfrm>
          <a:prstGeom prst="rect">
            <a:avLst/>
          </a:prstGeom>
        </p:spPr>
      </p:pic>
    </p:spTree>
    <p:extLst>
      <p:ext uri="{BB962C8B-B14F-4D97-AF65-F5344CB8AC3E}">
        <p14:creationId xmlns:p14="http://schemas.microsoft.com/office/powerpoint/2010/main" val="233986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EFC2B-953E-705F-30B8-D0F501B98977}"/>
              </a:ext>
            </a:extLst>
          </p:cNvPr>
          <p:cNvSpPr>
            <a:spLocks noGrp="1"/>
          </p:cNvSpPr>
          <p:nvPr>
            <p:ph type="dt" sz="half" idx="10"/>
          </p:nvPr>
        </p:nvSpPr>
        <p:spPr/>
        <p:txBody>
          <a:bodyPr/>
          <a:lstStyle/>
          <a:p>
            <a:r>
              <a:rPr lang="en-US" dirty="0"/>
              <a:t>5-12-2025</a:t>
            </a:r>
            <a:endParaRPr lang="en-IN" dirty="0"/>
          </a:p>
        </p:txBody>
      </p:sp>
      <p:sp>
        <p:nvSpPr>
          <p:cNvPr id="3" name="Footer Placeholder 2">
            <a:extLst>
              <a:ext uri="{FF2B5EF4-FFF2-40B4-BE49-F238E27FC236}">
                <a16:creationId xmlns:a16="http://schemas.microsoft.com/office/drawing/2014/main" id="{3921FDFA-6964-21A5-D6C9-C37984760B17}"/>
              </a:ext>
            </a:extLst>
          </p:cNvPr>
          <p:cNvSpPr>
            <a:spLocks noGrp="1"/>
          </p:cNvSpPr>
          <p:nvPr>
            <p:ph type="ftr" sz="quarter" idx="11"/>
          </p:nvPr>
        </p:nvSpPr>
        <p:spPr/>
        <p:txBody>
          <a:bodyPr/>
          <a:lstStyle/>
          <a:p>
            <a:r>
              <a:rPr lang="en-US" dirty="0"/>
              <a:t>Review No. 2        Batch No.  BG4         Department of CSE</a:t>
            </a:r>
            <a:endParaRPr lang="en-IN" dirty="0"/>
          </a:p>
        </p:txBody>
      </p:sp>
      <p:sp>
        <p:nvSpPr>
          <p:cNvPr id="4" name="Slide Number Placeholder 3">
            <a:extLst>
              <a:ext uri="{FF2B5EF4-FFF2-40B4-BE49-F238E27FC236}">
                <a16:creationId xmlns:a16="http://schemas.microsoft.com/office/drawing/2014/main" id="{0A3E2F12-3059-3E56-3223-1031EE9D7F58}"/>
              </a:ext>
            </a:extLst>
          </p:cNvPr>
          <p:cNvSpPr>
            <a:spLocks noGrp="1"/>
          </p:cNvSpPr>
          <p:nvPr>
            <p:ph type="sldNum" sz="quarter" idx="12"/>
          </p:nvPr>
        </p:nvSpPr>
        <p:spPr/>
        <p:txBody>
          <a:bodyPr/>
          <a:lstStyle/>
          <a:p>
            <a:fld id="{65DCBD69-296B-4D7C-AF62-9B588FC78772}" type="slidenum">
              <a:rPr lang="en-IN" smtClean="0"/>
              <a:t>23</a:t>
            </a:fld>
            <a:endParaRPr lang="en-IN"/>
          </a:p>
        </p:txBody>
      </p:sp>
      <p:pic>
        <p:nvPicPr>
          <p:cNvPr id="6" name="Picture 5">
            <a:extLst>
              <a:ext uri="{FF2B5EF4-FFF2-40B4-BE49-F238E27FC236}">
                <a16:creationId xmlns:a16="http://schemas.microsoft.com/office/drawing/2014/main" id="{BEF0356E-DFC3-E3E6-7FD7-39B644116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020" y="826030"/>
            <a:ext cx="6102016" cy="5625296"/>
          </a:xfrm>
          <a:prstGeom prst="rect">
            <a:avLst/>
          </a:prstGeom>
        </p:spPr>
      </p:pic>
      <p:pic>
        <p:nvPicPr>
          <p:cNvPr id="8" name="Picture 7">
            <a:extLst>
              <a:ext uri="{FF2B5EF4-FFF2-40B4-BE49-F238E27FC236}">
                <a16:creationId xmlns:a16="http://schemas.microsoft.com/office/drawing/2014/main" id="{73E1DBC5-7D61-033F-82EE-C3F509EF33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0801" y="844467"/>
            <a:ext cx="4525219" cy="5187503"/>
          </a:xfrm>
          <a:prstGeom prst="rect">
            <a:avLst/>
          </a:prstGeom>
        </p:spPr>
      </p:pic>
      <p:sp>
        <p:nvSpPr>
          <p:cNvPr id="10" name="TextBox 9">
            <a:extLst>
              <a:ext uri="{FF2B5EF4-FFF2-40B4-BE49-F238E27FC236}">
                <a16:creationId xmlns:a16="http://schemas.microsoft.com/office/drawing/2014/main" id="{A38E3538-2585-FCFA-9BAB-072777A67A48}"/>
              </a:ext>
            </a:extLst>
          </p:cNvPr>
          <p:cNvSpPr txBox="1"/>
          <p:nvPr/>
        </p:nvSpPr>
        <p:spPr>
          <a:xfrm>
            <a:off x="4038600" y="63857"/>
            <a:ext cx="6094070" cy="523220"/>
          </a:xfrm>
          <a:prstGeom prst="rect">
            <a:avLst/>
          </a:prstGeom>
          <a:noFill/>
        </p:spPr>
        <p:txBody>
          <a:bodyPr wrap="square">
            <a:spAutoFit/>
          </a:bodyPr>
          <a:lstStyle/>
          <a:p>
            <a:pPr marL="0" algn="l" rtl="0" eaLnBrk="1" latinLnBrk="0" hangingPunct="1">
              <a:buNone/>
            </a:pPr>
            <a:r>
              <a:rPr lang="en-US" sz="2800" b="1" kern="1200" dirty="0">
                <a:solidFill>
                  <a:srgbClr val="000000"/>
                </a:solidFill>
                <a:effectLst/>
                <a:latin typeface="Times New Roman" panose="02020603050405020304" pitchFamily="18" charset="0"/>
                <a:ea typeface="+mn-ea"/>
                <a:cs typeface="Times New Roman" panose="02020603050405020304" pitchFamily="18" charset="0"/>
              </a:rPr>
              <a:t>Implementation of Frontend</a:t>
            </a:r>
            <a:endParaRPr lang="en-IN" sz="2800" dirty="0">
              <a:effectLst/>
            </a:endParaRPr>
          </a:p>
        </p:txBody>
      </p:sp>
      <p:pic>
        <p:nvPicPr>
          <p:cNvPr id="12" name="Picture 11">
            <a:extLst>
              <a:ext uri="{FF2B5EF4-FFF2-40B4-BE49-F238E27FC236}">
                <a16:creationId xmlns:a16="http://schemas.microsoft.com/office/drawing/2014/main" id="{DC33FE98-D4AE-1E8C-1F53-FE96EDC6CC13}"/>
              </a:ext>
            </a:extLst>
          </p:cNvPr>
          <p:cNvPicPr>
            <a:picLocks noChangeAspect="1"/>
          </p:cNvPicPr>
          <p:nvPr/>
        </p:nvPicPr>
        <p:blipFill>
          <a:blip r:embed="rId4"/>
          <a:stretch>
            <a:fillRect/>
          </a:stretch>
        </p:blipFill>
        <p:spPr>
          <a:xfrm>
            <a:off x="114179" y="82567"/>
            <a:ext cx="3762375" cy="571500"/>
          </a:xfrm>
          <a:prstGeom prst="rect">
            <a:avLst/>
          </a:prstGeom>
        </p:spPr>
      </p:pic>
    </p:spTree>
    <p:extLst>
      <p:ext uri="{BB962C8B-B14F-4D97-AF65-F5344CB8AC3E}">
        <p14:creationId xmlns:p14="http://schemas.microsoft.com/office/powerpoint/2010/main" val="380045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5118"/>
            <a:ext cx="10515600" cy="726142"/>
          </a:xfrm>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RESULTS &amp; ANALYSIS</a:t>
            </a:r>
            <a:endParaRPr lang="en-IN" b="1"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24</a:t>
            </a:fld>
            <a:endParaRPr lang="en-IN"/>
          </a:p>
        </p:txBody>
      </p:sp>
      <p:graphicFrame>
        <p:nvGraphicFramePr>
          <p:cNvPr id="27" name="Content Placeholder 26"/>
          <p:cNvGraphicFramePr>
            <a:graphicFrameLocks noGrp="1"/>
          </p:cNvGraphicFramePr>
          <p:nvPr>
            <p:ph idx="1"/>
            <p:extLst>
              <p:ext uri="{D42A27DB-BD31-4B8C-83A1-F6EECF244321}">
                <p14:modId xmlns:p14="http://schemas.microsoft.com/office/powerpoint/2010/main" val="1794310386"/>
              </p:ext>
            </p:extLst>
          </p:nvPr>
        </p:nvGraphicFramePr>
        <p:xfrm>
          <a:off x="838200" y="1331260"/>
          <a:ext cx="10515600" cy="3169920"/>
        </p:xfrm>
        <a:graphic>
          <a:graphicData uri="http://schemas.openxmlformats.org/drawingml/2006/table">
            <a:tbl>
              <a:tblPr firstRow="1" bandRow="1">
                <a:tableStyleId>{17292A2E-F333-43FB-9621-5CBBE7FDCDCB}</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70840">
                <a:tc>
                  <a:txBody>
                    <a:bodyPr/>
                    <a:lstStyle/>
                    <a:p>
                      <a:r>
                        <a:rPr lang="en-IN" sz="2000" b="1" dirty="0">
                          <a:latin typeface="Times New Roman" panose="02020603050405020304" pitchFamily="18" charset="0"/>
                          <a:cs typeface="Times New Roman" panose="02020603050405020304" pitchFamily="18" charset="0"/>
                        </a:rPr>
                        <a:t>Model</a:t>
                      </a:r>
                    </a:p>
                  </a:txBody>
                  <a:tcPr anchor="ctr"/>
                </a:tc>
                <a:tc>
                  <a:txBody>
                    <a:bodyPr/>
                    <a:lstStyle/>
                    <a:p>
                      <a:r>
                        <a:rPr lang="en-IN" sz="2000" b="1" dirty="0">
                          <a:latin typeface="Times New Roman" panose="02020603050405020304" pitchFamily="18" charset="0"/>
                          <a:cs typeface="Times New Roman" panose="02020603050405020304" pitchFamily="18" charset="0"/>
                        </a:rPr>
                        <a:t>Accuracy</a:t>
                      </a:r>
                    </a:p>
                  </a:txBody>
                  <a:tcPr/>
                </a:tc>
                <a:tc>
                  <a:txBody>
                    <a:bodyPr/>
                    <a:lstStyle/>
                    <a:p>
                      <a:r>
                        <a:rPr lang="en-IN" sz="2000" b="1" dirty="0">
                          <a:latin typeface="Times New Roman" panose="02020603050405020304" pitchFamily="18" charset="0"/>
                          <a:cs typeface="Times New Roman" panose="02020603050405020304" pitchFamily="18" charset="0"/>
                        </a:rPr>
                        <a:t>Precision</a:t>
                      </a:r>
                    </a:p>
                  </a:txBody>
                  <a:tcPr/>
                </a:tc>
                <a:tc>
                  <a:txBody>
                    <a:bodyPr/>
                    <a:lstStyle/>
                    <a:p>
                      <a:r>
                        <a:rPr lang="en-IN" sz="2000" b="1" dirty="0">
                          <a:latin typeface="Times New Roman" panose="02020603050405020304" pitchFamily="18" charset="0"/>
                          <a:cs typeface="Times New Roman" panose="02020603050405020304" pitchFamily="18" charset="0"/>
                        </a:rPr>
                        <a:t>Recall</a:t>
                      </a:r>
                    </a:p>
                  </a:txBody>
                  <a:tcPr/>
                </a:tc>
                <a:tc>
                  <a:txBody>
                    <a:bodyPr/>
                    <a:lstStyle/>
                    <a:p>
                      <a:r>
                        <a:rPr lang="en-IN" sz="2000" b="1" dirty="0">
                          <a:latin typeface="Times New Roman" panose="02020603050405020304" pitchFamily="18" charset="0"/>
                          <a:cs typeface="Times New Roman" panose="02020603050405020304" pitchFamily="18" charset="0"/>
                        </a:rPr>
                        <a:t>F1-Score</a:t>
                      </a:r>
                    </a:p>
                  </a:txBody>
                  <a:tcPr/>
                </a:tc>
                <a:extLst>
                  <a:ext uri="{0D108BD9-81ED-4DB2-BD59-A6C34878D82A}">
                    <a16:rowId xmlns:a16="http://schemas.microsoft.com/office/drawing/2014/main" val="10000"/>
                  </a:ext>
                </a:extLst>
              </a:tr>
              <a:tr h="370840">
                <a:tc>
                  <a:txBody>
                    <a:bodyPr/>
                    <a:lstStyle/>
                    <a:p>
                      <a:r>
                        <a:rPr lang="en-IN" sz="2000" b="1" dirty="0">
                          <a:latin typeface="Times New Roman" panose="02020603050405020304" pitchFamily="18" charset="0"/>
                          <a:cs typeface="Times New Roman" panose="02020603050405020304" pitchFamily="18" charset="0"/>
                        </a:rPr>
                        <a:t>MobileNetV2</a:t>
                      </a:r>
                    </a:p>
                  </a:txBody>
                  <a:tcPr/>
                </a:tc>
                <a:tc>
                  <a:txBody>
                    <a:bodyPr/>
                    <a:lstStyle/>
                    <a:p>
                      <a:r>
                        <a:rPr lang="en-IN" sz="2000" b="1" dirty="0">
                          <a:latin typeface="Times New Roman" panose="02020603050405020304" pitchFamily="18" charset="0"/>
                          <a:cs typeface="Times New Roman" panose="02020603050405020304" pitchFamily="18" charset="0"/>
                        </a:rPr>
                        <a:t>99.7%</a:t>
                      </a:r>
                    </a:p>
                  </a:txBody>
                  <a:tcPr/>
                </a:tc>
                <a:tc>
                  <a:txBody>
                    <a:bodyPr/>
                    <a:lstStyle/>
                    <a:p>
                      <a:r>
                        <a:rPr lang="en-IN" sz="2000" b="1" dirty="0">
                          <a:latin typeface="Times New Roman" panose="02020603050405020304" pitchFamily="18" charset="0"/>
                          <a:cs typeface="Times New Roman" panose="02020603050405020304" pitchFamily="18" charset="0"/>
                        </a:rPr>
                        <a:t>0.98</a:t>
                      </a:r>
                    </a:p>
                  </a:txBody>
                  <a:tcPr anchor="ctr"/>
                </a:tc>
                <a:tc>
                  <a:txBody>
                    <a:bodyPr/>
                    <a:lstStyle/>
                    <a:p>
                      <a:r>
                        <a:rPr lang="en-IN" sz="2000" b="1" dirty="0">
                          <a:latin typeface="Times New Roman" panose="02020603050405020304" pitchFamily="18" charset="0"/>
                          <a:cs typeface="Times New Roman" panose="02020603050405020304" pitchFamily="18" charset="0"/>
                        </a:rPr>
                        <a:t>0.98</a:t>
                      </a:r>
                    </a:p>
                  </a:txBody>
                  <a:tcPr anchor="ct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370840">
                <a:tc>
                  <a:txBody>
                    <a:bodyPr/>
                    <a:lstStyle/>
                    <a:p>
                      <a:r>
                        <a:rPr lang="en-IN" sz="2000" b="1" dirty="0">
                          <a:latin typeface="Times New Roman" panose="02020603050405020304" pitchFamily="18" charset="0"/>
                          <a:cs typeface="Times New Roman" panose="02020603050405020304" pitchFamily="18" charset="0"/>
                        </a:rPr>
                        <a:t>EfficientNetV2</a:t>
                      </a:r>
                    </a:p>
                  </a:txBody>
                  <a:tcPr/>
                </a:tc>
                <a:tc>
                  <a:txBody>
                    <a:bodyPr/>
                    <a:lstStyle/>
                    <a:p>
                      <a:r>
                        <a:rPr lang="en-IN" sz="2000" b="1" dirty="0">
                          <a:latin typeface="Times New Roman" panose="02020603050405020304" pitchFamily="18" charset="0"/>
                          <a:cs typeface="Times New Roman" panose="02020603050405020304" pitchFamily="18" charset="0"/>
                        </a:rPr>
                        <a:t>99.5%</a:t>
                      </a:r>
                    </a:p>
                  </a:txBody>
                  <a:tcPr/>
                </a:tc>
                <a:tc>
                  <a:txBody>
                    <a:bodyPr/>
                    <a:lstStyle/>
                    <a:p>
                      <a:r>
                        <a:rPr lang="en-US" sz="2000" b="1" dirty="0">
                          <a:latin typeface="Times New Roman" panose="02020603050405020304" pitchFamily="18" charset="0"/>
                          <a:cs typeface="Times New Roman" panose="02020603050405020304" pitchFamily="18" charset="0"/>
                        </a:rPr>
                        <a:t>0.98</a:t>
                      </a:r>
                      <a:endParaRPr lang="en-IN" sz="2000" b="1" dirty="0">
                        <a:latin typeface="Times New Roman" panose="02020603050405020304" pitchFamily="18" charset="0"/>
                        <a:cs typeface="Times New Roman" panose="02020603050405020304" pitchFamily="18" charset="0"/>
                      </a:endParaRPr>
                    </a:p>
                  </a:txBody>
                  <a:tcPr anchor="ctr"/>
                </a:tc>
                <a:tc>
                  <a:txBody>
                    <a:bodyPr/>
                    <a:lstStyle/>
                    <a:p>
                      <a:r>
                        <a:rPr lang="en-IN" sz="2000" b="1" dirty="0">
                          <a:latin typeface="Times New Roman" panose="02020603050405020304" pitchFamily="18" charset="0"/>
                          <a:cs typeface="Times New Roman" panose="02020603050405020304" pitchFamily="18" charset="0"/>
                        </a:rPr>
                        <a:t>0.95</a:t>
                      </a:r>
                    </a:p>
                  </a:txBody>
                  <a:tcPr/>
                </a:tc>
                <a:tc>
                  <a:txBody>
                    <a:bodyPr/>
                    <a:lstStyle/>
                    <a:p>
                      <a:r>
                        <a:rPr lang="en-US" sz="2000" b="1" dirty="0">
                          <a:latin typeface="Times New Roman" panose="02020603050405020304" pitchFamily="18" charset="0"/>
                          <a:cs typeface="Times New Roman" panose="02020603050405020304" pitchFamily="18" charset="0"/>
                        </a:rPr>
                        <a:t>0.96</a:t>
                      </a:r>
                      <a:endParaRPr lang="en-IN" sz="20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70840">
                <a:tc>
                  <a:txBody>
                    <a:bodyPr/>
                    <a:lstStyle/>
                    <a:p>
                      <a:r>
                        <a:rPr lang="en-IN" sz="2000" b="1" dirty="0" err="1">
                          <a:latin typeface="Times New Roman" panose="02020603050405020304" pitchFamily="18" charset="0"/>
                          <a:cs typeface="Times New Roman" panose="02020603050405020304" pitchFamily="18" charset="0"/>
                        </a:rPr>
                        <a:t>DenseNet</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98%</a:t>
                      </a:r>
                    </a:p>
                  </a:txBody>
                  <a:tcP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r>
                        <a:rPr lang="en-IN" sz="2000" b="1" dirty="0" err="1">
                          <a:latin typeface="Times New Roman" panose="02020603050405020304" pitchFamily="18" charset="0"/>
                          <a:cs typeface="Times New Roman" panose="02020603050405020304" pitchFamily="18" charset="0"/>
                        </a:rPr>
                        <a:t>NASNet</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97.6%</a:t>
                      </a:r>
                    </a:p>
                  </a:txBody>
                  <a:tcPr/>
                </a:tc>
                <a:tc>
                  <a:txBody>
                    <a:bodyPr/>
                    <a:lstStyle/>
                    <a:p>
                      <a:r>
                        <a:rPr lang="en-US" sz="2000" b="1" dirty="0">
                          <a:latin typeface="Times New Roman" panose="02020603050405020304" pitchFamily="18" charset="0"/>
                          <a:cs typeface="Times New Roman" panose="02020603050405020304" pitchFamily="18" charset="0"/>
                        </a:rPr>
                        <a:t>0.96</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0.98</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0.98</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r>
                        <a:rPr lang="en-US" sz="2000" b="1" dirty="0">
                          <a:latin typeface="Times New Roman" panose="02020603050405020304" pitchFamily="18" charset="0"/>
                          <a:cs typeface="Times New Roman" panose="02020603050405020304" pitchFamily="18" charset="0"/>
                        </a:rPr>
                        <a:t>VGG16</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IN" sz="2000" b="1" dirty="0">
                          <a:latin typeface="Times New Roman" panose="02020603050405020304" pitchFamily="18" charset="0"/>
                          <a:cs typeface="Times New Roman" panose="02020603050405020304" pitchFamily="18" charset="0"/>
                        </a:rPr>
                        <a:t>96%</a:t>
                      </a:r>
                    </a:p>
                  </a:txBody>
                  <a:tcPr/>
                </a:tc>
                <a:tc>
                  <a:txBody>
                    <a:bodyPr/>
                    <a:lstStyle/>
                    <a:p>
                      <a:r>
                        <a:rPr lang="en-IN" sz="2000" b="1" dirty="0">
                          <a:latin typeface="Times New Roman" panose="02020603050405020304" pitchFamily="18" charset="0"/>
                          <a:cs typeface="Times New Roman" panose="02020603050405020304" pitchFamily="18" charset="0"/>
                        </a:rPr>
                        <a:t>0.98</a:t>
                      </a:r>
                    </a:p>
                  </a:txBody>
                  <a:tcPr/>
                </a:tc>
                <a:tc>
                  <a:txBody>
                    <a:bodyPr/>
                    <a:lstStyle/>
                    <a:p>
                      <a:r>
                        <a:rPr lang="en-US" sz="2000" b="1" dirty="0">
                          <a:latin typeface="Times New Roman" panose="02020603050405020304" pitchFamily="18" charset="0"/>
                          <a:cs typeface="Times New Roman" panose="02020603050405020304" pitchFamily="18" charset="0"/>
                        </a:rPr>
                        <a:t>0.92</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0.91</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r>
                        <a:rPr lang="en-IN" sz="2000" b="1" dirty="0">
                          <a:latin typeface="Times New Roman" panose="02020603050405020304" pitchFamily="18" charset="0"/>
                          <a:cs typeface="Times New Roman" panose="02020603050405020304" pitchFamily="18" charset="0"/>
                        </a:rPr>
                        <a:t>InceptionV3</a:t>
                      </a:r>
                    </a:p>
                  </a:txBody>
                  <a:tcPr/>
                </a:tc>
                <a:tc>
                  <a:txBody>
                    <a:bodyPr/>
                    <a:lstStyle/>
                    <a:p>
                      <a:r>
                        <a:rPr lang="en-US" sz="2000" b="1" dirty="0">
                          <a:latin typeface="Times New Roman" panose="02020603050405020304" pitchFamily="18" charset="0"/>
                          <a:cs typeface="Times New Roman" panose="02020603050405020304" pitchFamily="18" charset="0"/>
                        </a:rPr>
                        <a:t>95.75%</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0.95</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0.98</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p>
                      <a:r>
                        <a:rPr lang="en-IN" sz="2000" b="1" dirty="0" err="1">
                          <a:latin typeface="Times New Roman" panose="02020603050405020304" pitchFamily="18" charset="0"/>
                          <a:cs typeface="Times New Roman" panose="02020603050405020304" pitchFamily="18" charset="0"/>
                        </a:rPr>
                        <a:t>Xception</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97%</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0.97</a:t>
                      </a:r>
                      <a:endParaRPr lang="en-IN" sz="2000" b="1" dirty="0">
                        <a:latin typeface="Times New Roman" panose="02020603050405020304" pitchFamily="18" charset="0"/>
                        <a:cs typeface="Times New Roman" panose="02020603050405020304" pitchFamily="18" charset="0"/>
                      </a:endParaRPr>
                    </a:p>
                  </a:txBody>
                  <a:tcPr/>
                </a:tc>
                <a:tc>
                  <a:txBody>
                    <a:bodyPr/>
                    <a:lstStyle/>
                    <a:p>
                      <a:r>
                        <a:rPr lang="en-US" sz="2000" b="1" dirty="0">
                          <a:latin typeface="Times New Roman" panose="02020603050405020304" pitchFamily="18" charset="0"/>
                          <a:cs typeface="Times New Roman" panose="02020603050405020304" pitchFamily="18" charset="0"/>
                        </a:rPr>
                        <a:t>0.95</a:t>
                      </a:r>
                      <a:endParaRPr lang="en-IN"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
        <p:nvSpPr>
          <p:cNvPr id="28" name="Rectangle 27"/>
          <p:cNvSpPr/>
          <p:nvPr/>
        </p:nvSpPr>
        <p:spPr>
          <a:xfrm>
            <a:off x="990600" y="4760053"/>
            <a:ext cx="103632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MobileNetV2 achieved the highest accuracy (</a:t>
            </a:r>
            <a:r>
              <a:rPr lang="en-US" sz="2400" b="1" dirty="0">
                <a:latin typeface="Times New Roman" panose="02020603050405020304" pitchFamily="18" charset="0"/>
                <a:cs typeface="Times New Roman" panose="02020603050405020304" pitchFamily="18" charset="0"/>
              </a:rPr>
              <a:t>99.7%</a:t>
            </a:r>
            <a:r>
              <a:rPr lang="en-US" sz="2400" dirty="0">
                <a:latin typeface="Times New Roman" panose="02020603050405020304" pitchFamily="18" charset="0"/>
                <a:cs typeface="Times New Roman" panose="02020603050405020304" pitchFamily="18" charset="0"/>
              </a:rPr>
              <a:t>), outperforming other models in precision, recall, and F1-score. EfficientNetV2 and </a:t>
            </a:r>
            <a:r>
              <a:rPr lang="en-US" sz="2400" dirty="0" err="1">
                <a:latin typeface="Times New Roman" panose="02020603050405020304" pitchFamily="18" charset="0"/>
                <a:cs typeface="Times New Roman" panose="02020603050405020304" pitchFamily="18" charset="0"/>
              </a:rPr>
              <a:t>DenseNet</a:t>
            </a:r>
            <a:r>
              <a:rPr lang="en-US" sz="2400" dirty="0">
                <a:latin typeface="Times New Roman" panose="02020603050405020304" pitchFamily="18" charset="0"/>
                <a:cs typeface="Times New Roman" panose="02020603050405020304" pitchFamily="18" charset="0"/>
              </a:rPr>
              <a:t> also showed strong performance, making them viable alternatives for fruit classification and grading.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255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25</a:t>
            </a:fld>
            <a:endParaRPr lang="en-IN"/>
          </a:p>
        </p:txBody>
      </p:sp>
      <p:pic>
        <p:nvPicPr>
          <p:cNvPr id="7" name="Content Placeholder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92272" y="1331259"/>
            <a:ext cx="5853952" cy="4575175"/>
          </a:xfrm>
          <a:prstGeom prst="rect">
            <a:avLst/>
          </a:prstGeom>
        </p:spPr>
      </p:pic>
      <p:sp>
        <p:nvSpPr>
          <p:cNvPr id="8" name="Rectangle 7"/>
          <p:cNvSpPr/>
          <p:nvPr/>
        </p:nvSpPr>
        <p:spPr>
          <a:xfrm>
            <a:off x="470647" y="1781175"/>
            <a:ext cx="4814049" cy="4154984"/>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graph depicts that, it can be observed that the training and validation accuracies of MobileNet rise up to 99% in 10 epochs with closely aligned curves.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It is a sign of good generalization without </a:t>
            </a:r>
            <a:r>
              <a:rPr lang="en-US" sz="2400" dirty="0" err="1">
                <a:latin typeface="Times New Roman" panose="02020603050405020304" pitchFamily="18" charset="0"/>
                <a:cs typeface="Times New Roman" panose="02020603050405020304" pitchFamily="18" charset="0"/>
              </a:rPr>
              <a:t>overfitting</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372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26</a:t>
            </a:fld>
            <a:endParaRPr lang="en-IN"/>
          </a:p>
        </p:txBody>
      </p:sp>
      <p:sp>
        <p:nvSpPr>
          <p:cNvPr id="8" name="Rectangle 7"/>
          <p:cNvSpPr/>
          <p:nvPr/>
        </p:nvSpPr>
        <p:spPr>
          <a:xfrm>
            <a:off x="470647" y="1781175"/>
            <a:ext cx="4988859" cy="452431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graph depicts that the overall reduction of training and validation losses signifies that the MobileNet model learns well, and both losses are converging to 0.1. Since always the loss for validation is less than that of training.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hints at good generalization and no signs of </a:t>
            </a:r>
            <a:r>
              <a:rPr lang="en-US" sz="2400" dirty="0" err="1">
                <a:latin typeface="Times New Roman" panose="02020603050405020304" pitchFamily="18" charset="0"/>
                <a:cs typeface="Times New Roman" panose="02020603050405020304" pitchFamily="18" charset="0"/>
              </a:rPr>
              <a:t>overfitting</a:t>
            </a:r>
            <a:r>
              <a:rPr lang="en-US" sz="2400" dirty="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9" name="Content Placeholder 8"/>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59506" y="1492624"/>
            <a:ext cx="6143707" cy="4652250"/>
          </a:xfrm>
          <a:prstGeom prst="rect">
            <a:avLst/>
          </a:prstGeom>
        </p:spPr>
      </p:pic>
    </p:spTree>
    <p:extLst>
      <p:ext uri="{BB962C8B-B14F-4D97-AF65-F5344CB8AC3E}">
        <p14:creationId xmlns:p14="http://schemas.microsoft.com/office/powerpoint/2010/main" val="1761017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0306"/>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27</a:t>
            </a:fld>
            <a:endParaRPr lang="en-IN"/>
          </a:p>
        </p:txBody>
      </p:sp>
      <p:sp>
        <p:nvSpPr>
          <p:cNvPr id="3" name="Content Placeholder 2"/>
          <p:cNvSpPr>
            <a:spLocks noGrp="1"/>
          </p:cNvSpPr>
          <p:nvPr>
            <p:ph idx="1"/>
          </p:nvPr>
        </p:nvSpPr>
        <p:spPr>
          <a:xfrm>
            <a:off x="632013" y="1423333"/>
            <a:ext cx="11282080" cy="4840942"/>
          </a:xfrm>
        </p:spPr>
        <p:txBody>
          <a:bodyPr>
            <a:normAutofit/>
          </a:bodyPr>
          <a:lstStyle/>
          <a:p>
            <a:pPr algn="just"/>
            <a:r>
              <a:rPr lang="en-US" sz="2400" dirty="0">
                <a:latin typeface="Times New Roman" panose="02020603050405020304" pitchFamily="18" charset="0"/>
                <a:cs typeface="Times New Roman" panose="02020603050405020304" pitchFamily="18" charset="0"/>
              </a:rPr>
              <a:t>The graph depicts that, T4 GPU</a:t>
            </a:r>
          </a:p>
          <a:p>
            <a:pPr marL="0" indent="0" algn="just">
              <a:buNone/>
            </a:pPr>
            <a:r>
              <a:rPr lang="en-US" sz="2400" dirty="0">
                <a:latin typeface="Times New Roman" panose="02020603050405020304" pitchFamily="18" charset="0"/>
                <a:cs typeface="Times New Roman" panose="02020603050405020304" pitchFamily="18" charset="0"/>
              </a:rPr>
              <a:t>  significantly reduces the training</a:t>
            </a:r>
          </a:p>
          <a:p>
            <a:pPr marL="0" indent="0" algn="just">
              <a:buNone/>
            </a:pPr>
            <a:r>
              <a:rPr lang="en-US" sz="2400" dirty="0">
                <a:latin typeface="Times New Roman" panose="02020603050405020304" pitchFamily="18" charset="0"/>
                <a:cs typeface="Times New Roman" panose="02020603050405020304" pitchFamily="18" charset="0"/>
              </a:rPr>
              <a:t>  time per epoch compared to the</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CPU,speeding</a:t>
            </a:r>
            <a:r>
              <a:rPr lang="en-US" sz="2400" dirty="0">
                <a:latin typeface="Times New Roman" panose="02020603050405020304" pitchFamily="18" charset="0"/>
                <a:cs typeface="Times New Roman" panose="02020603050405020304" pitchFamily="18" charset="0"/>
              </a:rPr>
              <a:t> up model </a:t>
            </a:r>
          </a:p>
          <a:p>
            <a:pPr marL="0" indent="0" algn="just">
              <a:buNone/>
            </a:pPr>
            <a:r>
              <a:rPr lang="en-US" sz="2400" dirty="0">
                <a:latin typeface="Times New Roman" panose="02020603050405020304" pitchFamily="18" charset="0"/>
                <a:cs typeface="Times New Roman" panose="02020603050405020304" pitchFamily="18" charset="0"/>
              </a:rPr>
              <a:t>  development and testing. </a:t>
            </a:r>
          </a:p>
          <a:p>
            <a:pPr algn="just"/>
            <a:r>
              <a:rPr lang="en-US" sz="2400" dirty="0">
                <a:latin typeface="Times New Roman" panose="02020603050405020304" pitchFamily="18" charset="0"/>
                <a:cs typeface="Times New Roman" panose="02020603050405020304" pitchFamily="18" charset="0"/>
              </a:rPr>
              <a:t>This makes it important for</a:t>
            </a:r>
          </a:p>
          <a:p>
            <a:pPr marL="0" indent="0" algn="just">
              <a:buNone/>
            </a:pPr>
            <a:r>
              <a:rPr lang="en-US" sz="2400" dirty="0">
                <a:latin typeface="Times New Roman" panose="02020603050405020304" pitchFamily="18" charset="0"/>
                <a:cs typeface="Times New Roman" panose="02020603050405020304" pitchFamily="18" charset="0"/>
              </a:rPr>
              <a:t>   high-performance machine</a:t>
            </a:r>
          </a:p>
          <a:p>
            <a:pPr marL="0" indent="0" algn="just">
              <a:buNone/>
            </a:pPr>
            <a:r>
              <a:rPr lang="en-US" sz="2400" dirty="0">
                <a:latin typeface="Times New Roman" panose="02020603050405020304" pitchFamily="18" charset="0"/>
                <a:cs typeface="Times New Roman" panose="02020603050405020304" pitchFamily="18" charset="0"/>
              </a:rPr>
              <a:t>   learning experiments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5136776" y="1423333"/>
            <a:ext cx="6777317" cy="4652684"/>
          </a:xfrm>
          <a:prstGeom prst="rect">
            <a:avLst/>
          </a:prstGeom>
        </p:spPr>
      </p:pic>
    </p:spTree>
    <p:extLst>
      <p:ext uri="{BB962C8B-B14F-4D97-AF65-F5344CB8AC3E}">
        <p14:creationId xmlns:p14="http://schemas.microsoft.com/office/powerpoint/2010/main" val="43875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CONCLUSION &amp; FUTURE SCOPE</a:t>
            </a:r>
            <a:endParaRPr lang="en-IN" dirty="0"/>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28</a:t>
            </a:fld>
            <a:endParaRPr lang="en-IN" dirty="0"/>
          </a:p>
        </p:txBody>
      </p:sp>
      <p:sp>
        <p:nvSpPr>
          <p:cNvPr id="7" name="Rectangle 1"/>
          <p:cNvSpPr>
            <a:spLocks noGrp="1" noChangeArrowheads="1"/>
          </p:cNvSpPr>
          <p:nvPr>
            <p:ph idx="1"/>
          </p:nvPr>
        </p:nvSpPr>
        <p:spPr bwMode="auto">
          <a:xfrm>
            <a:off x="578224" y="1425164"/>
            <a:ext cx="11040035" cy="4442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IN" sz="2400" b="1" dirty="0"/>
              <a:t>Conclusion:</a:t>
            </a:r>
            <a:endParaRPr lang="en-IN" sz="2400" dirty="0"/>
          </a:p>
          <a:p>
            <a:r>
              <a:rPr lang="en-IN" sz="2400" dirty="0"/>
              <a:t>The proposed </a:t>
            </a:r>
            <a:r>
              <a:rPr lang="en-IN" sz="2400" dirty="0" err="1"/>
              <a:t>FusionNet</a:t>
            </a:r>
            <a:r>
              <a:rPr lang="en-IN" sz="2400" dirty="0"/>
              <a:t>-Vision framework effectively detects glaucoma with high accuracy.</a:t>
            </a:r>
          </a:p>
          <a:p>
            <a:r>
              <a:rPr lang="en-IN" sz="2400" dirty="0"/>
              <a:t>Integration of segmentation, classification, and explainability ensures reliability.</a:t>
            </a:r>
          </a:p>
          <a:p>
            <a:r>
              <a:rPr lang="en-IN" sz="2400" dirty="0"/>
              <a:t>Outperformed standalone CNN and traditional models.</a:t>
            </a:r>
          </a:p>
          <a:p>
            <a:pPr marL="0" indent="0">
              <a:buNone/>
            </a:pPr>
            <a:r>
              <a:rPr lang="en-IN" sz="2400" b="1" dirty="0"/>
              <a:t>Future Scope:</a:t>
            </a:r>
            <a:endParaRPr lang="en-IN" sz="2400" dirty="0"/>
          </a:p>
          <a:p>
            <a:r>
              <a:rPr lang="en-IN" sz="2400" dirty="0"/>
              <a:t>Extend to multi-disease eye screening (DR, AMD).</a:t>
            </a:r>
          </a:p>
          <a:p>
            <a:r>
              <a:rPr lang="en-IN" sz="2400" dirty="0"/>
              <a:t>Deploy on mobile and edge devices.</a:t>
            </a:r>
          </a:p>
          <a:p>
            <a:r>
              <a:rPr lang="en-IN" sz="2400" dirty="0"/>
              <a:t>Expand dataset for higher generalization.</a:t>
            </a:r>
          </a:p>
          <a:p>
            <a:r>
              <a:rPr lang="en-IN" sz="2400" dirty="0"/>
              <a:t>Integrate with tele-ophthalmology systems.</a:t>
            </a:r>
          </a:p>
        </p:txBody>
      </p:sp>
    </p:spTree>
    <p:extLst>
      <p:ext uri="{BB962C8B-B14F-4D97-AF65-F5344CB8AC3E}">
        <p14:creationId xmlns:p14="http://schemas.microsoft.com/office/powerpoint/2010/main" val="1783655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2032"/>
          </a:xfrm>
        </p:spPr>
        <p:txBody>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29</a:t>
            </a:fld>
            <a:endParaRPr lang="en-IN"/>
          </a:p>
        </p:txBody>
      </p:sp>
      <p:sp>
        <p:nvSpPr>
          <p:cNvPr id="10" name="Rectangle 4">
            <a:extLst>
              <a:ext uri="{FF2B5EF4-FFF2-40B4-BE49-F238E27FC236}">
                <a16:creationId xmlns:a16="http://schemas.microsoft.com/office/drawing/2014/main" id="{C4CE00FC-7C9E-C8BB-D924-6CFCB3F6DB50}"/>
              </a:ext>
            </a:extLst>
          </p:cNvPr>
          <p:cNvSpPr>
            <a:spLocks noGrp="1" noChangeArrowheads="1"/>
          </p:cNvSpPr>
          <p:nvPr>
            <p:ph idx="1"/>
          </p:nvPr>
        </p:nvSpPr>
        <p:spPr bwMode="auto">
          <a:xfrm>
            <a:off x="506963" y="1087158"/>
            <a:ext cx="11468100"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J. D. Stein, A. P. Khawaja, and J. S. Weizer, “Screening, diagnosis, and management of adult glaucoma,” </a:t>
            </a:r>
            <a:r>
              <a:rPr kumimoji="0" lang="en-US" altLang="en-US" sz="1400" b="0" i="1" u="none" strike="noStrike" cap="none" normalizeH="0" baseline="0" dirty="0">
                <a:ln>
                  <a:noFill/>
                </a:ln>
                <a:solidFill>
                  <a:schemeClr val="tx1"/>
                </a:solidFill>
                <a:effectLst/>
                <a:latin typeface="Arial" panose="020B0604020202020204" pitchFamily="34" charset="0"/>
              </a:rPr>
              <a:t>JAMA</a:t>
            </a:r>
            <a:r>
              <a:rPr kumimoji="0" lang="en-US" altLang="en-US" sz="1400" b="0" i="0" u="none" strike="noStrike" cap="none" normalizeH="0" baseline="0" dirty="0">
                <a:ln>
                  <a:noFill/>
                </a:ln>
                <a:solidFill>
                  <a:schemeClr val="tx1"/>
                </a:solidFill>
                <a:effectLst/>
                <a:latin typeface="Arial" panose="020B0604020202020204" pitchFamily="34" charset="0"/>
              </a:rPr>
              <a:t>, Vol. 325, No. 2, pp. 164–174, 2021. DOI: https://doi.org/10.1001/jama.2020.21899</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A. K. Schuster and B. L. Meyer, “Clinical practices in diagnosing and managing glaucoma,” </a:t>
            </a:r>
            <a:r>
              <a:rPr kumimoji="0" lang="en-US" altLang="en-US" sz="1400" b="0" i="1" u="none" strike="noStrike" cap="none" normalizeH="0" baseline="0" dirty="0" err="1">
                <a:ln>
                  <a:noFill/>
                </a:ln>
                <a:solidFill>
                  <a:schemeClr val="tx1"/>
                </a:solidFill>
                <a:effectLst/>
                <a:latin typeface="Arial" panose="020B0604020202020204" pitchFamily="34" charset="0"/>
              </a:rPr>
              <a:t>Dtsch</a:t>
            </a:r>
            <a:r>
              <a:rPr kumimoji="0" lang="en-US" altLang="en-US" sz="1400" b="0" i="1" u="none" strike="noStrike" cap="none" normalizeH="0" baseline="0" dirty="0">
                <a:ln>
                  <a:noFill/>
                </a:ln>
                <a:solidFill>
                  <a:schemeClr val="tx1"/>
                </a:solidFill>
                <a:effectLst/>
                <a:latin typeface="Arial" panose="020B0604020202020204" pitchFamily="34" charset="0"/>
              </a:rPr>
              <a:t>. </a:t>
            </a:r>
            <a:r>
              <a:rPr kumimoji="0" lang="en-US" altLang="en-US" sz="1400" b="0" i="1" u="none" strike="noStrike" cap="none" normalizeH="0" baseline="0" dirty="0" err="1">
                <a:ln>
                  <a:noFill/>
                </a:ln>
                <a:solidFill>
                  <a:schemeClr val="tx1"/>
                </a:solidFill>
                <a:effectLst/>
                <a:latin typeface="Arial" panose="020B0604020202020204" pitchFamily="34" charset="0"/>
              </a:rPr>
              <a:t>Arztebl</a:t>
            </a:r>
            <a:r>
              <a:rPr kumimoji="0" lang="en-US" altLang="en-US" sz="1400" b="0" i="1" u="none" strike="noStrike" cap="none" normalizeH="0" baseline="0" dirty="0">
                <a:ln>
                  <a:noFill/>
                </a:ln>
                <a:solidFill>
                  <a:schemeClr val="tx1"/>
                </a:solidFill>
                <a:effectLst/>
                <a:latin typeface="Arial" panose="020B0604020202020204" pitchFamily="34" charset="0"/>
              </a:rPr>
              <a:t>. Int.</a:t>
            </a:r>
            <a:r>
              <a:rPr kumimoji="0" lang="en-US" altLang="en-US" sz="1400" b="0" i="0" u="none" strike="noStrike" cap="none" normalizeH="0" baseline="0" dirty="0">
                <a:ln>
                  <a:noFill/>
                </a:ln>
                <a:solidFill>
                  <a:schemeClr val="tx1"/>
                </a:solidFill>
                <a:effectLst/>
                <a:latin typeface="Arial" panose="020B0604020202020204" pitchFamily="34" charset="0"/>
              </a:rPr>
              <a:t>, Vol. 117, No. 13, pp. 225–234, 2020.</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M. J. Zedan, M. M. Ahmad, and A. M. Abdel-Hamid, “Deep learning applications in automated glaucoma diagnosis: An overview,” </a:t>
            </a:r>
            <a:r>
              <a:rPr kumimoji="0" lang="en-US" altLang="en-US" sz="1400" b="0" i="1" u="none" strike="noStrike" cap="none" normalizeH="0" baseline="0" dirty="0">
                <a:ln>
                  <a:noFill/>
                </a:ln>
                <a:solidFill>
                  <a:schemeClr val="tx1"/>
                </a:solidFill>
                <a:effectLst/>
                <a:latin typeface="Arial" panose="020B0604020202020204" pitchFamily="34" charset="0"/>
              </a:rPr>
              <a:t>Diagnostics</a:t>
            </a:r>
            <a:r>
              <a:rPr kumimoji="0" lang="en-US" altLang="en-US" sz="1400" b="0" i="0" u="none" strike="noStrike" cap="none" normalizeH="0" baseline="0" dirty="0">
                <a:ln>
                  <a:noFill/>
                </a:ln>
                <a:solidFill>
                  <a:schemeClr val="tx1"/>
                </a:solidFill>
                <a:effectLst/>
                <a:latin typeface="Arial" panose="020B0604020202020204" pitchFamily="34" charset="0"/>
              </a:rPr>
              <a:t>, Vol. 13, No. 1, p. 45, 2023. DOI: https://doi.org/10.3390/diagnostics13010045</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R. R. Selvaraju, M. Cogswell, A. Das, R. </a:t>
            </a:r>
            <a:r>
              <a:rPr kumimoji="0" lang="en-US" altLang="en-US" sz="1400" b="0" i="0" u="none" strike="noStrike" cap="none" normalizeH="0" baseline="0" dirty="0" err="1">
                <a:ln>
                  <a:noFill/>
                </a:ln>
                <a:solidFill>
                  <a:schemeClr val="tx1"/>
                </a:solidFill>
                <a:effectLst/>
                <a:latin typeface="Arial" panose="020B0604020202020204" pitchFamily="34" charset="0"/>
              </a:rPr>
              <a:t>Vedantam</a:t>
            </a:r>
            <a:r>
              <a:rPr kumimoji="0" lang="en-US" altLang="en-US" sz="1400" b="0" i="0" u="none" strike="noStrike" cap="none" normalizeH="0" baseline="0" dirty="0">
                <a:ln>
                  <a:noFill/>
                </a:ln>
                <a:solidFill>
                  <a:schemeClr val="tx1"/>
                </a:solidFill>
                <a:effectLst/>
                <a:latin typeface="Arial" panose="020B0604020202020204" pitchFamily="34" charset="0"/>
              </a:rPr>
              <a:t>, D. Parikh, and D. Batra, “Grad-CAM: Visual explanations from deep networks via gradient-based localization,” </a:t>
            </a:r>
            <a:r>
              <a:rPr kumimoji="0" lang="en-US" altLang="en-US" sz="1400" b="0" i="1" u="none" strike="noStrike" cap="none" normalizeH="0" baseline="0" dirty="0">
                <a:ln>
                  <a:noFill/>
                </a:ln>
                <a:solidFill>
                  <a:schemeClr val="tx1"/>
                </a:solidFill>
                <a:effectLst/>
                <a:latin typeface="Arial" panose="020B0604020202020204" pitchFamily="34" charset="0"/>
              </a:rPr>
              <a:t>IEEE International Conference on Computer Vision (ICCV)</a:t>
            </a:r>
            <a:r>
              <a:rPr kumimoji="0" lang="en-US" altLang="en-US" sz="1400" b="0" i="0" u="none" strike="noStrike" cap="none" normalizeH="0" baseline="0" dirty="0">
                <a:ln>
                  <a:noFill/>
                </a:ln>
                <a:solidFill>
                  <a:schemeClr val="tx1"/>
                </a:solidFill>
                <a:effectLst/>
                <a:latin typeface="Arial" panose="020B0604020202020204" pitchFamily="34" charset="0"/>
              </a:rPr>
              <a:t>, Venice, Italy, 2017. DOI: </a:t>
            </a:r>
            <a:r>
              <a:rPr lang="en-US" altLang="en-US" sz="1400" dirty="0">
                <a:latin typeface="Arial" panose="020B0604020202020204" pitchFamily="34" charset="0"/>
                <a:hlinkClick r:id="rId2"/>
              </a:rPr>
              <a:t>https://doi.org/10.1109/ICCV.2017.74</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A. </a:t>
            </a:r>
            <a:r>
              <a:rPr kumimoji="0" lang="en-US" altLang="en-US" sz="1400" b="0" i="0" u="none" strike="noStrike" cap="none" normalizeH="0" baseline="0" dirty="0" err="1">
                <a:ln>
                  <a:noFill/>
                </a:ln>
                <a:solidFill>
                  <a:schemeClr val="tx1"/>
                </a:solidFill>
                <a:effectLst/>
                <a:latin typeface="Arial" panose="020B0604020202020204" pitchFamily="34" charset="0"/>
              </a:rPr>
              <a:t>Chattopadhay</a:t>
            </a:r>
            <a:r>
              <a:rPr kumimoji="0" lang="en-US" altLang="en-US" sz="1400" b="0" i="0" u="none" strike="noStrike" cap="none" normalizeH="0" baseline="0" dirty="0">
                <a:ln>
                  <a:noFill/>
                </a:ln>
                <a:solidFill>
                  <a:schemeClr val="tx1"/>
                </a:solidFill>
                <a:effectLst/>
                <a:latin typeface="Arial" panose="020B0604020202020204" pitchFamily="34" charset="0"/>
              </a:rPr>
              <a:t>, A. Sarkar, P. Howlader, and V. N. Balasubramanian, “Grad-CAM++: Generalized gradient-based visual explanations for deep convolutional networks,” </a:t>
            </a:r>
            <a:r>
              <a:rPr kumimoji="0" lang="en-US" altLang="en-US" sz="1400" b="0" i="1" u="none" strike="noStrike" cap="none" normalizeH="0" baseline="0" dirty="0">
                <a:ln>
                  <a:noFill/>
                </a:ln>
                <a:solidFill>
                  <a:schemeClr val="tx1"/>
                </a:solidFill>
                <a:effectLst/>
                <a:latin typeface="Arial" panose="020B0604020202020204" pitchFamily="34" charset="0"/>
              </a:rPr>
              <a:t>IEEE Winter Conference on Applications of Computer Vision (WACV)</a:t>
            </a:r>
            <a:r>
              <a:rPr kumimoji="0" lang="en-US" altLang="en-US" sz="1400" b="0" i="0" u="none" strike="noStrike" cap="none" normalizeH="0" baseline="0" dirty="0">
                <a:ln>
                  <a:noFill/>
                </a:ln>
                <a:solidFill>
                  <a:schemeClr val="tx1"/>
                </a:solidFill>
                <a:effectLst/>
                <a:latin typeface="Arial" panose="020B0604020202020204" pitchFamily="34" charset="0"/>
              </a:rPr>
              <a:t>, Lake Tahoe, USA, pp. 839–847, 2018. DOI: https://doi.org/10.1109/WACV.2018.00097</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L. Pascal, O. J. Perdomo, and M. A. Zuluaga, “Multi-task CNN model for detecting glaucoma from fundus photographs,” </a:t>
            </a:r>
            <a:r>
              <a:rPr kumimoji="0" lang="en-US" altLang="en-US" sz="1400" b="0" i="1" u="none" strike="noStrike" cap="none" normalizeH="0" baseline="0" dirty="0">
                <a:ln>
                  <a:noFill/>
                </a:ln>
                <a:solidFill>
                  <a:schemeClr val="tx1"/>
                </a:solidFill>
                <a:effectLst/>
                <a:latin typeface="Arial" panose="020B0604020202020204" pitchFamily="34" charset="0"/>
              </a:rPr>
              <a:t>Scientific Reports</a:t>
            </a:r>
            <a:r>
              <a:rPr kumimoji="0" lang="en-US" altLang="en-US" sz="1400" b="0" i="0" u="none" strike="noStrike" cap="none" normalizeH="0" baseline="0" dirty="0">
                <a:ln>
                  <a:noFill/>
                </a:ln>
                <a:solidFill>
                  <a:schemeClr val="tx1"/>
                </a:solidFill>
                <a:effectLst/>
                <a:latin typeface="Arial" panose="020B0604020202020204" pitchFamily="34" charset="0"/>
              </a:rPr>
              <a:t>, Vol. 12, No. 1, p. 12361, 2022. DOI: https://doi.org/10.1038/s41598-022-16583-5</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 Sreng, H. Soe, and C. Yen, “Disc and cup segmentation using deep learning for glaucoma classification,” </a:t>
            </a:r>
            <a:r>
              <a:rPr kumimoji="0" lang="en-US" altLang="en-US" sz="1400" b="0" i="1" u="none" strike="noStrike" cap="none" normalizeH="0" baseline="0" dirty="0">
                <a:ln>
                  <a:noFill/>
                </a:ln>
                <a:solidFill>
                  <a:schemeClr val="tx1"/>
                </a:solidFill>
                <a:effectLst/>
                <a:latin typeface="Arial" panose="020B0604020202020204" pitchFamily="34" charset="0"/>
              </a:rPr>
              <a:t>Applied Sciences</a:t>
            </a:r>
            <a:r>
              <a:rPr kumimoji="0" lang="en-US" altLang="en-US" sz="1400" b="0" i="0" u="none" strike="noStrike" cap="none" normalizeH="0" baseline="0" dirty="0">
                <a:ln>
                  <a:noFill/>
                </a:ln>
                <a:solidFill>
                  <a:schemeClr val="tx1"/>
                </a:solidFill>
                <a:effectLst/>
                <a:latin typeface="Arial" panose="020B0604020202020204" pitchFamily="34" charset="0"/>
              </a:rPr>
              <a:t>, Vol. 10, No. 22, p. 7960, 2020. DOI: https://doi.org/10.3390/app10227960</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V. K. </a:t>
            </a:r>
            <a:r>
              <a:rPr kumimoji="0" lang="en-US" altLang="en-US" sz="1400" b="0" i="0" u="none" strike="noStrike" cap="none" normalizeH="0" baseline="0" dirty="0" err="1">
                <a:ln>
                  <a:noFill/>
                </a:ln>
                <a:solidFill>
                  <a:schemeClr val="tx1"/>
                </a:solidFill>
                <a:effectLst/>
                <a:latin typeface="Arial" panose="020B0604020202020204" pitchFamily="34" charset="0"/>
              </a:rPr>
              <a:t>Velpula</a:t>
            </a:r>
            <a:r>
              <a:rPr kumimoji="0" lang="en-US" altLang="en-US" sz="1400" b="0" i="0" u="none" strike="noStrike" cap="none" normalizeH="0" baseline="0" dirty="0">
                <a:ln>
                  <a:noFill/>
                </a:ln>
                <a:solidFill>
                  <a:schemeClr val="tx1"/>
                </a:solidFill>
                <a:effectLst/>
                <a:latin typeface="Arial" panose="020B0604020202020204" pitchFamily="34" charset="0"/>
              </a:rPr>
              <a:t> and L. D. Sharma, “Pre-trained CNN fusion strategy for multi-level glaucoma classification,” </a:t>
            </a:r>
            <a:r>
              <a:rPr kumimoji="0" lang="en-US" altLang="en-US" sz="1400" b="0" i="1" u="none" strike="noStrike" cap="none" normalizeH="0" baseline="0" dirty="0">
                <a:ln>
                  <a:noFill/>
                </a:ln>
                <a:solidFill>
                  <a:schemeClr val="tx1"/>
                </a:solidFill>
                <a:effectLst/>
                <a:latin typeface="Arial" panose="020B0604020202020204" pitchFamily="34" charset="0"/>
              </a:rPr>
              <a:t>Frontiers in Physiology</a:t>
            </a:r>
            <a:r>
              <a:rPr kumimoji="0" lang="en-US" altLang="en-US" sz="1400" b="0" i="0" u="none" strike="noStrike" cap="none" normalizeH="0" baseline="0" dirty="0">
                <a:ln>
                  <a:noFill/>
                </a:ln>
                <a:solidFill>
                  <a:schemeClr val="tx1"/>
                </a:solidFill>
                <a:effectLst/>
                <a:latin typeface="Arial" panose="020B0604020202020204" pitchFamily="34" charset="0"/>
              </a:rPr>
              <a:t>, Vol. 14, p. 1165461, 2023. DOI: https://doi.org/10.3389/fphys.2023.1165461</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R. </a:t>
            </a:r>
            <a:r>
              <a:rPr kumimoji="0" lang="en-US" altLang="en-US" sz="1400" b="0" i="0" u="none" strike="noStrike" cap="none" normalizeH="0" baseline="0" dirty="0" err="1">
                <a:ln>
                  <a:noFill/>
                </a:ln>
                <a:solidFill>
                  <a:schemeClr val="tx1"/>
                </a:solidFill>
                <a:effectLst/>
                <a:latin typeface="Arial" panose="020B0604020202020204" pitchFamily="34" charset="0"/>
              </a:rPr>
              <a:t>Hemelings</a:t>
            </a:r>
            <a:r>
              <a:rPr kumimoji="0" lang="en-US" altLang="en-US" sz="1400" b="0" i="0" u="none" strike="noStrike" cap="none" normalizeH="0" baseline="0" dirty="0">
                <a:ln>
                  <a:noFill/>
                </a:ln>
                <a:solidFill>
                  <a:schemeClr val="tx1"/>
                </a:solidFill>
                <a:effectLst/>
                <a:latin typeface="Arial" panose="020B0604020202020204" pitchFamily="34" charset="0"/>
              </a:rPr>
              <a:t>, “Developing a generalizable deep learning model for glaucoma screening,” </a:t>
            </a:r>
            <a:r>
              <a:rPr kumimoji="0" lang="en-US" altLang="en-US" sz="1400" b="0" i="1" u="none" strike="noStrike" cap="none" normalizeH="0" baseline="0" dirty="0">
                <a:ln>
                  <a:noFill/>
                </a:ln>
                <a:solidFill>
                  <a:schemeClr val="tx1"/>
                </a:solidFill>
                <a:effectLst/>
                <a:latin typeface="Arial" panose="020B0604020202020204" pitchFamily="34" charset="0"/>
              </a:rPr>
              <a:t>NPJ Digital Medicine</a:t>
            </a:r>
            <a:r>
              <a:rPr kumimoji="0" lang="en-US" altLang="en-US" sz="1400" b="0" i="0" u="none" strike="noStrike" cap="none" normalizeH="0" baseline="0" dirty="0">
                <a:ln>
                  <a:noFill/>
                </a:ln>
                <a:solidFill>
                  <a:schemeClr val="tx1"/>
                </a:solidFill>
                <a:effectLst/>
                <a:latin typeface="Arial" panose="020B0604020202020204" pitchFamily="34" charset="0"/>
              </a:rPr>
              <a:t>, Vol. 6, No. 1, p. 45, 2023. DOI: https://doi.org/10.1038/s41746-023-00833-2</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 Saha, “An integrated ML and DL pipeline for efficient glaucoma detection,” </a:t>
            </a:r>
            <a:r>
              <a:rPr kumimoji="0" lang="en-US" altLang="en-US" sz="1400" b="0" i="1" u="none" strike="noStrike" cap="none" normalizeH="0" baseline="0" dirty="0">
                <a:ln>
                  <a:noFill/>
                </a:ln>
                <a:solidFill>
                  <a:schemeClr val="tx1"/>
                </a:solidFill>
                <a:effectLst/>
                <a:latin typeface="Arial" panose="020B0604020202020204" pitchFamily="34" charset="0"/>
              </a:rPr>
              <a:t>Scientific Reports</a:t>
            </a:r>
            <a:r>
              <a:rPr kumimoji="0" lang="en-US" altLang="en-US" sz="1400" b="0" i="0" u="none" strike="noStrike" cap="none" normalizeH="0" baseline="0" dirty="0">
                <a:ln>
                  <a:noFill/>
                </a:ln>
                <a:solidFill>
                  <a:schemeClr val="tx1"/>
                </a:solidFill>
                <a:effectLst/>
                <a:latin typeface="Arial" panose="020B0604020202020204" pitchFamily="34" charset="0"/>
              </a:rPr>
              <a:t>, Vol. 13, No. 1, p. 9872, 2023. DOI: https://doi.org/10.1038/s41598-023-36901-4</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101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ABSTRACT</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F6D0F4-0F98-9A28-3386-CCCD30F7AD43}"/>
              </a:ext>
            </a:extLst>
          </p:cNvPr>
          <p:cNvSpPr txBox="1"/>
          <p:nvPr/>
        </p:nvSpPr>
        <p:spPr>
          <a:xfrm>
            <a:off x="1101548" y="1409159"/>
            <a:ext cx="10331322" cy="4524315"/>
          </a:xfrm>
          <a:prstGeom prst="rect">
            <a:avLst/>
          </a:prstGeom>
          <a:noFill/>
        </p:spPr>
        <p:txBody>
          <a:bodyPr wrap="square">
            <a:spAutoFit/>
          </a:bodyPr>
          <a:lstStyle/>
          <a:p>
            <a:r>
              <a:rPr lang="en-US" sz="2400" dirty="0"/>
              <a:t>This work introduces a two-stage deep learning framework for automated glaucoma detection using retinal fundus images. </a:t>
            </a:r>
          </a:p>
          <a:p>
            <a:r>
              <a:rPr lang="en-US" sz="2400" dirty="0"/>
              <a:t>The first stage applies an </a:t>
            </a:r>
            <a:r>
              <a:rPr lang="en-US" sz="2400" b="1" dirty="0"/>
              <a:t>Attention U-Net with a ResNet50 encoder</a:t>
            </a:r>
            <a:r>
              <a:rPr lang="en-US" sz="2400" dirty="0"/>
              <a:t> for precise optic disc and cup segmentation, enabling accurate computation of the </a:t>
            </a:r>
            <a:r>
              <a:rPr lang="en-US" sz="2400" b="1" dirty="0"/>
              <a:t>Cup-to-Disc Ratio (CDR)</a:t>
            </a:r>
            <a:r>
              <a:rPr lang="en-US" sz="2400" dirty="0"/>
              <a:t>. </a:t>
            </a:r>
          </a:p>
          <a:p>
            <a:r>
              <a:rPr lang="en-US" sz="2400" dirty="0"/>
              <a:t>The second stage employs an </a:t>
            </a:r>
            <a:r>
              <a:rPr lang="en-US" sz="2400" b="1" dirty="0"/>
              <a:t>InceptionV3 classifier with a </a:t>
            </a:r>
            <a:r>
              <a:rPr lang="en-US" sz="2400" b="1" dirty="0" err="1"/>
              <a:t>CatBoost</a:t>
            </a:r>
            <a:r>
              <a:rPr lang="en-US" sz="2400" b="1" dirty="0"/>
              <a:t> ensemble</a:t>
            </a:r>
            <a:r>
              <a:rPr lang="en-US" sz="2400" dirty="0"/>
              <a:t>, enhancing classification accuracy and interpretability. Using </a:t>
            </a:r>
            <a:r>
              <a:rPr lang="en-US" sz="2400" b="1" dirty="0"/>
              <a:t>Grad-CAM and Grad-CAM++</a:t>
            </a:r>
            <a:r>
              <a:rPr lang="en-US" sz="2400" dirty="0"/>
              <a:t>, the model highlights diagnostic regions for clinical transparency. </a:t>
            </a:r>
          </a:p>
          <a:p>
            <a:r>
              <a:rPr lang="en-US" sz="2400" dirty="0"/>
              <a:t>Trained on the </a:t>
            </a:r>
            <a:r>
              <a:rPr lang="en-US" sz="2400" b="1" dirty="0"/>
              <a:t>REFUGE dataset</a:t>
            </a:r>
            <a:r>
              <a:rPr lang="en-US" sz="2400" dirty="0"/>
              <a:t>, the system achieved </a:t>
            </a:r>
            <a:r>
              <a:rPr lang="en-US" sz="2400" b="1" dirty="0"/>
              <a:t>94% accuracy, 0.91 Dice score, and 0.97 AUC</a:t>
            </a:r>
            <a:r>
              <a:rPr lang="en-US" sz="2400" dirty="0"/>
              <a:t>, outperforming baseline CNNs. </a:t>
            </a:r>
          </a:p>
          <a:p>
            <a:r>
              <a:rPr lang="en-US" sz="2400" dirty="0"/>
              <a:t>The framework provides a reliable, explainable, and scalable approach for early glaucoma screening.</a:t>
            </a:r>
            <a:endParaRPr lang="en-IN" sz="2400" dirty="0"/>
          </a:p>
        </p:txBody>
      </p:sp>
    </p:spTree>
    <p:extLst>
      <p:ext uri="{BB962C8B-B14F-4D97-AF65-F5344CB8AC3E}">
        <p14:creationId xmlns:p14="http://schemas.microsoft.com/office/powerpoint/2010/main" val="136910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            ACKNOWLEDGEMENTS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8565" y="1573306"/>
            <a:ext cx="11066929" cy="4783044"/>
          </a:xfrm>
        </p:spPr>
        <p:txBody>
          <a:bodyPr>
            <a:noAutofit/>
          </a:bodyPr>
          <a:lstStyle/>
          <a:p>
            <a:r>
              <a:rPr lang="en-US" sz="2000" dirty="0">
                <a:latin typeface="Times New Roman" panose="02020603050405020304" pitchFamily="18" charset="0"/>
                <a:cs typeface="Times New Roman" panose="02020603050405020304" pitchFamily="18" charset="0"/>
              </a:rPr>
              <a:t>We would like to express our sincere gratitude to the faculty and staff of </a:t>
            </a:r>
            <a:r>
              <a:rPr lang="en-US" sz="2000" dirty="0" err="1">
                <a:latin typeface="Times New Roman" panose="02020603050405020304" pitchFamily="18" charset="0"/>
                <a:cs typeface="Times New Roman" panose="02020603050405020304" pitchFamily="18" charset="0"/>
              </a:rPr>
              <a:t>Narasaraopeta</a:t>
            </a:r>
            <a:r>
              <a:rPr lang="en-US" sz="2000" dirty="0">
                <a:latin typeface="Times New Roman" panose="02020603050405020304" pitchFamily="18" charset="0"/>
                <a:cs typeface="Times New Roman" panose="02020603050405020304" pitchFamily="18" charset="0"/>
              </a:rPr>
              <a:t> Engineering College for their guidance and encouragement throughout the development of this project. Their insights and expertise have been invaluable.</a:t>
            </a:r>
          </a:p>
          <a:p>
            <a:r>
              <a:rPr lang="en-US" sz="2000" dirty="0">
                <a:latin typeface="Times New Roman" panose="02020603050405020304" pitchFamily="18" charset="0"/>
                <a:cs typeface="Times New Roman" panose="02020603050405020304" pitchFamily="18" charset="0"/>
              </a:rPr>
              <a:t>We also extend our thanks to the administration for providing the necessary resources and a platform to showcase our work. This opportunity has been instrumental in enhancing our learning and growth.</a:t>
            </a:r>
          </a:p>
          <a:p>
            <a:r>
              <a:rPr lang="en-US" sz="2000" dirty="0">
                <a:latin typeface="Times New Roman" panose="02020603050405020304" pitchFamily="18" charset="0"/>
                <a:cs typeface="Times New Roman" panose="02020603050405020304" pitchFamily="18" charset="0"/>
              </a:rPr>
              <a:t>For any questions or further discussions, feel free to reach out:-</a:t>
            </a:r>
          </a:p>
          <a:p>
            <a:pPr marL="0" indent="0">
              <a:buNone/>
            </a:pPr>
            <a:r>
              <a:rPr lang="en-US" sz="2000" dirty="0">
                <a:latin typeface="Times New Roman" panose="02020603050405020304" pitchFamily="18" charset="0"/>
                <a:cs typeface="Times New Roman" panose="02020603050405020304" pitchFamily="18" charset="0"/>
              </a:rPr>
              <a:t>Team No:BG4</a:t>
            </a:r>
          </a:p>
          <a:p>
            <a:pPr marL="0" indent="0">
              <a:buNone/>
            </a:pPr>
            <a:r>
              <a:rPr lang="en-US" sz="2000" dirty="0">
                <a:latin typeface="Times New Roman" panose="02020603050405020304" pitchFamily="18" charset="0"/>
                <a:cs typeface="Times New Roman" panose="02020603050405020304" pitchFamily="18" charset="0"/>
              </a:rPr>
              <a:t>Guide: </a:t>
            </a:r>
            <a:r>
              <a:rPr lang="en-US" sz="2000" dirty="0" err="1">
                <a:latin typeface="Times New Roman" panose="02020603050405020304" pitchFamily="18" charset="0"/>
                <a:cs typeface="Times New Roman" panose="02020603050405020304" pitchFamily="18" charset="0"/>
              </a:rPr>
              <a:t>Chalicheema</a:t>
            </a:r>
            <a:r>
              <a:rPr lang="en-US" sz="2000" dirty="0">
                <a:latin typeface="Times New Roman" panose="02020603050405020304" pitchFamily="18" charset="0"/>
                <a:cs typeface="Times New Roman" panose="02020603050405020304" pitchFamily="18" charset="0"/>
              </a:rPr>
              <a:t>. Rajani</a:t>
            </a:r>
          </a:p>
          <a:p>
            <a:pPr marL="0" indent="0">
              <a:buNone/>
            </a:pPr>
            <a:r>
              <a:rPr lang="en-US" sz="2000" dirty="0">
                <a:latin typeface="Times New Roman" panose="02020603050405020304" pitchFamily="18" charset="0"/>
                <a:cs typeface="Times New Roman" panose="02020603050405020304" pitchFamily="18" charset="0"/>
              </a:rPr>
              <a:t>Roll No’s: 22471A05D6</a:t>
            </a:r>
          </a:p>
          <a:p>
            <a:pPr marL="0" indent="0">
              <a:buNone/>
            </a:pPr>
            <a:r>
              <a:rPr lang="en-US" sz="2000" dirty="0">
                <a:latin typeface="Times New Roman" panose="02020603050405020304" pitchFamily="18" charset="0"/>
                <a:cs typeface="Times New Roman" panose="02020603050405020304" pitchFamily="18" charset="0"/>
              </a:rPr>
              <a:t>                  22471A05C4</a:t>
            </a:r>
          </a:p>
          <a:p>
            <a:pPr marL="0" indent="0">
              <a:buNone/>
            </a:pPr>
            <a:r>
              <a:rPr lang="en-US" sz="2000" dirty="0">
                <a:latin typeface="Times New Roman" panose="02020603050405020304" pitchFamily="18" charset="0"/>
                <a:cs typeface="Times New Roman" panose="02020603050405020304" pitchFamily="18" charset="0"/>
              </a:rPr>
              <a:t>                  22471A0588</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Thank You</a:t>
            </a:r>
          </a:p>
          <a:p>
            <a:pPr marL="0" indent="0">
              <a:buNone/>
            </a:pPr>
            <a:r>
              <a:rPr lang="en-US" sz="23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r>
              <a:rPr lang="en-US" dirty="0"/>
              <a:t>5-12-2025</a:t>
            </a:r>
            <a:endParaRPr lang="en-IN" dirty="0"/>
          </a:p>
        </p:txBody>
      </p:sp>
      <p:sp>
        <p:nvSpPr>
          <p:cNvPr id="5" name="Footer Placeholder 4"/>
          <p:cNvSpPr>
            <a:spLocks noGrp="1"/>
          </p:cNvSpPr>
          <p:nvPr>
            <p:ph type="ftr" sz="quarter" idx="11"/>
          </p:nvPr>
        </p:nvSpPr>
        <p:spPr/>
        <p:txBody>
          <a:bodyPr/>
          <a:lstStyle/>
          <a:p>
            <a:r>
              <a:rPr lang="en-US" dirty="0"/>
              <a:t>Review No.02         Batch No.BG4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30</a:t>
            </a:fld>
            <a:endParaRPr lang="en-IN"/>
          </a:p>
        </p:txBody>
      </p:sp>
    </p:spTree>
    <p:extLst>
      <p:ext uri="{BB962C8B-B14F-4D97-AF65-F5344CB8AC3E}">
        <p14:creationId xmlns:p14="http://schemas.microsoft.com/office/powerpoint/2010/main" val="3460599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31</a:t>
            </a:fld>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E40E4EB-4ECD-17B6-333E-19F5E4D33A37}"/>
              </a:ext>
            </a:extLst>
          </p:cNvPr>
          <p:cNvPicPr>
            <a:picLocks noChangeAspect="1"/>
          </p:cNvPicPr>
          <p:nvPr/>
        </p:nvPicPr>
        <p:blipFill>
          <a:blip r:embed="rId2"/>
          <a:stretch>
            <a:fillRect/>
          </a:stretch>
        </p:blipFill>
        <p:spPr>
          <a:xfrm>
            <a:off x="2980890" y="1447523"/>
            <a:ext cx="6230219" cy="3962953"/>
          </a:xfrm>
          <a:prstGeom prst="rect">
            <a:avLst/>
          </a:prstGeom>
        </p:spPr>
      </p:pic>
    </p:spTree>
    <p:extLst>
      <p:ext uri="{BB962C8B-B14F-4D97-AF65-F5344CB8AC3E}">
        <p14:creationId xmlns:p14="http://schemas.microsoft.com/office/powerpoint/2010/main" val="100491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INTRODUCTION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717630" y="1342664"/>
            <a:ext cx="10636170" cy="4907666"/>
          </a:xfrm>
        </p:spPr>
        <p:txBody>
          <a:bodyPr>
            <a:normAutofit/>
          </a:bodyPr>
          <a:lstStyle/>
          <a:p>
            <a:r>
              <a:rPr lang="en-US" sz="2400" b="1" dirty="0"/>
              <a:t>Brief Overview:</a:t>
            </a:r>
            <a:br>
              <a:rPr lang="en-US" sz="2400" dirty="0"/>
            </a:br>
            <a:r>
              <a:rPr lang="en-US" sz="2400" dirty="0"/>
              <a:t>Glaucoma is a leading cause of irreversible blindness, often progressing without early symptoms. Automated detection from retinal fundus images can enable faster and more consistent screening.</a:t>
            </a:r>
          </a:p>
          <a:p>
            <a:r>
              <a:rPr lang="en-US" sz="2400" b="1" dirty="0"/>
              <a:t>Motivation:</a:t>
            </a:r>
            <a:br>
              <a:rPr lang="en-US" sz="2400" dirty="0"/>
            </a:br>
            <a:r>
              <a:rPr lang="en-US" sz="2400" dirty="0"/>
              <a:t>Manual glaucoma diagnosis is time-consuming and prone to human error. Deep learning techniques can automate this process, ensuring reliability and efficiency in clinical workflows.</a:t>
            </a:r>
          </a:p>
          <a:p>
            <a:r>
              <a:rPr lang="en-US" sz="2400" b="1" dirty="0"/>
              <a:t>Relevance:</a:t>
            </a:r>
            <a:br>
              <a:rPr lang="en-US" sz="2400" dirty="0"/>
            </a:br>
            <a:r>
              <a:rPr lang="en-US" sz="2400" dirty="0"/>
              <a:t>The project integrates segmentation, classification, and explainability, providing a clinically meaningful tool that enhances diagnostic trust and scalability.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665174"/>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660308329"/>
              </p:ext>
            </p:extLst>
          </p:nvPr>
        </p:nvGraphicFramePr>
        <p:xfrm>
          <a:off x="762000" y="1646238"/>
          <a:ext cx="10667999" cy="3830738"/>
        </p:xfrm>
        <a:graphic>
          <a:graphicData uri="http://schemas.openxmlformats.org/drawingml/2006/table">
            <a:tbl>
              <a:tblPr firstRow="1" bandRow="1">
                <a:tableStyleId>{17292A2E-F333-43FB-9621-5CBBE7FDCDCB}</a:tableStyleId>
              </a:tblPr>
              <a:tblGrid>
                <a:gridCol w="599515">
                  <a:extLst>
                    <a:ext uri="{9D8B030D-6E8A-4147-A177-3AD203B41FA5}">
                      <a16:colId xmlns:a16="http://schemas.microsoft.com/office/drawing/2014/main" val="166576671"/>
                    </a:ext>
                  </a:extLst>
                </a:gridCol>
                <a:gridCol w="1916206">
                  <a:extLst>
                    <a:ext uri="{9D8B030D-6E8A-4147-A177-3AD203B41FA5}">
                      <a16:colId xmlns:a16="http://schemas.microsoft.com/office/drawing/2014/main" val="946789180"/>
                    </a:ext>
                  </a:extLst>
                </a:gridCol>
                <a:gridCol w="1596838">
                  <a:extLst>
                    <a:ext uri="{9D8B030D-6E8A-4147-A177-3AD203B41FA5}">
                      <a16:colId xmlns:a16="http://schemas.microsoft.com/office/drawing/2014/main" val="3483638722"/>
                    </a:ext>
                  </a:extLst>
                </a:gridCol>
                <a:gridCol w="1647266">
                  <a:extLst>
                    <a:ext uri="{9D8B030D-6E8A-4147-A177-3AD203B41FA5}">
                      <a16:colId xmlns:a16="http://schemas.microsoft.com/office/drawing/2014/main" val="1190061112"/>
                    </a:ext>
                  </a:extLst>
                </a:gridCol>
                <a:gridCol w="1928781">
                  <a:extLst>
                    <a:ext uri="{9D8B030D-6E8A-4147-A177-3AD203B41FA5}">
                      <a16:colId xmlns:a16="http://schemas.microsoft.com/office/drawing/2014/main" val="3469305604"/>
                    </a:ext>
                  </a:extLst>
                </a:gridCol>
                <a:gridCol w="1483516">
                  <a:extLst>
                    <a:ext uri="{9D8B030D-6E8A-4147-A177-3AD203B41FA5}">
                      <a16:colId xmlns:a16="http://schemas.microsoft.com/office/drawing/2014/main" val="3853106642"/>
                    </a:ext>
                  </a:extLst>
                </a:gridCol>
                <a:gridCol w="1495877">
                  <a:extLst>
                    <a:ext uri="{9D8B030D-6E8A-4147-A177-3AD203B41FA5}">
                      <a16:colId xmlns:a16="http://schemas.microsoft.com/office/drawing/2014/main" val="1601472594"/>
                    </a:ext>
                  </a:extLst>
                </a:gridCol>
              </a:tblGrid>
              <a:tr h="511054">
                <a:tc>
                  <a:txBody>
                    <a:bodyPr/>
                    <a:lstStyle/>
                    <a:p>
                      <a:pPr algn="ctr"/>
                      <a:r>
                        <a:rPr lang="en-US" sz="1600">
                          <a:solidFill>
                            <a:schemeClr val="tx1"/>
                          </a:solidFill>
                        </a:rPr>
                        <a:t>No</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Title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Journal</a:t>
                      </a:r>
                      <a:r>
                        <a:rPr lang="en-US" sz="1600" baseline="0">
                          <a:solidFill>
                            <a:schemeClr val="tx1"/>
                          </a:solidFill>
                        </a:rPr>
                        <a:t> Name &amp; Year</a:t>
                      </a:r>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Gaps</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775240">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Grad-CAM: Visual Explanations from Deep Networks via Gradient-based Localization</a:t>
                      </a: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R. R. Selvaraju, M. Cogswell, A. Das, R. </a:t>
                      </a:r>
                      <a:r>
                        <a:rPr lang="en-IN" sz="1400" dirty="0" err="1"/>
                        <a:t>Vedantam</a:t>
                      </a:r>
                      <a:r>
                        <a:rPr lang="en-IN" sz="1400" dirty="0"/>
                        <a:t>, D. Parikh, D. Batra</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ICCV / 2017</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Proposed Grad-CAM for highlighting decision regions in CNNs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Improved model interpretability</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Limited localization precision for complex medical data </a:t>
                      </a:r>
                      <a:endParaRPr lang="en-US" sz="14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476378">
                <a:tc>
                  <a:txBody>
                    <a:bodyPr/>
                    <a:lstStyle/>
                    <a:p>
                      <a:pPr algn="ctr"/>
                      <a:r>
                        <a:rPr lang="en-US" sz="140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Multi-task CNN Model for Detecting Glaucoma from Fundus Photographs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L. Pascal, O. J. Perdomo, M. A. Zuluaga</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i="1" dirty="0"/>
                        <a:t>Scientific Reports</a:t>
                      </a:r>
                      <a:r>
                        <a:rPr lang="en-IN" sz="1400" dirty="0"/>
                        <a:t> / 2022</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Combined segmentation and classification in a single CNN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Achieved high AUC (0.967)</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Lacked model transparency and explainability</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077981" y="747551"/>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2962466631"/>
              </p:ext>
            </p:extLst>
          </p:nvPr>
        </p:nvGraphicFramePr>
        <p:xfrm>
          <a:off x="838200" y="1825625"/>
          <a:ext cx="10817505" cy="3987818"/>
        </p:xfrm>
        <a:graphic>
          <a:graphicData uri="http://schemas.openxmlformats.org/drawingml/2006/table">
            <a:tbl>
              <a:tblPr firstRow="1" bandRow="1">
                <a:tableStyleId>{17292A2E-F333-43FB-9621-5CBBE7FDCDCB}</a:tableStyleId>
              </a:tblPr>
              <a:tblGrid>
                <a:gridCol w="468735">
                  <a:extLst>
                    <a:ext uri="{9D8B030D-6E8A-4147-A177-3AD203B41FA5}">
                      <a16:colId xmlns:a16="http://schemas.microsoft.com/office/drawing/2014/main" val="166576671"/>
                    </a:ext>
                  </a:extLst>
                </a:gridCol>
                <a:gridCol w="2082242">
                  <a:extLst>
                    <a:ext uri="{9D8B030D-6E8A-4147-A177-3AD203B41FA5}">
                      <a16:colId xmlns:a16="http://schemas.microsoft.com/office/drawing/2014/main" val="946789180"/>
                    </a:ext>
                  </a:extLst>
                </a:gridCol>
                <a:gridCol w="1619217">
                  <a:extLst>
                    <a:ext uri="{9D8B030D-6E8A-4147-A177-3AD203B41FA5}">
                      <a16:colId xmlns:a16="http://schemas.microsoft.com/office/drawing/2014/main" val="3483638722"/>
                    </a:ext>
                  </a:extLst>
                </a:gridCol>
                <a:gridCol w="1670352">
                  <a:extLst>
                    <a:ext uri="{9D8B030D-6E8A-4147-A177-3AD203B41FA5}">
                      <a16:colId xmlns:a16="http://schemas.microsoft.com/office/drawing/2014/main" val="1190061112"/>
                    </a:ext>
                  </a:extLst>
                </a:gridCol>
                <a:gridCol w="1724860">
                  <a:extLst>
                    <a:ext uri="{9D8B030D-6E8A-4147-A177-3AD203B41FA5}">
                      <a16:colId xmlns:a16="http://schemas.microsoft.com/office/drawing/2014/main" val="3469305604"/>
                    </a:ext>
                  </a:extLst>
                </a:gridCol>
                <a:gridCol w="1692853">
                  <a:extLst>
                    <a:ext uri="{9D8B030D-6E8A-4147-A177-3AD203B41FA5}">
                      <a16:colId xmlns:a16="http://schemas.microsoft.com/office/drawing/2014/main" val="3853106642"/>
                    </a:ext>
                  </a:extLst>
                </a:gridCol>
                <a:gridCol w="1559246">
                  <a:extLst>
                    <a:ext uri="{9D8B030D-6E8A-4147-A177-3AD203B41FA5}">
                      <a16:colId xmlns:a16="http://schemas.microsoft.com/office/drawing/2014/main" val="1601472594"/>
                    </a:ext>
                  </a:extLst>
                </a:gridCol>
              </a:tblGrid>
              <a:tr h="573305">
                <a:tc>
                  <a:txBody>
                    <a:bodyPr/>
                    <a:lstStyle/>
                    <a:p>
                      <a:pPr algn="ctr"/>
                      <a:r>
                        <a:rPr lang="en-US" sz="16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047078">
                <a:tc>
                  <a:txBody>
                    <a:bodyPr/>
                    <a:lstStyle/>
                    <a:p>
                      <a:pPr algn="ctr"/>
                      <a:r>
                        <a:rPr lang="en-US" sz="1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Pre-trained CNN Fusion Strategy for Multi-level Glaucoma Classification</a:t>
                      </a: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 K. </a:t>
                      </a:r>
                      <a:r>
                        <a:rPr lang="en-US" sz="1400" dirty="0" err="1"/>
                        <a:t>Velpula</a:t>
                      </a:r>
                      <a:r>
                        <a:rPr lang="en-US" sz="1400" dirty="0"/>
                        <a:t>, L. D. Sharma</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i="1" dirty="0"/>
                        <a:t>Frontiers in Physiology</a:t>
                      </a:r>
                      <a:r>
                        <a:rPr lang="en-IN" sz="1400" dirty="0"/>
                        <a:t> / 2023</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Combined </a:t>
                      </a:r>
                      <a:r>
                        <a:rPr lang="en-US" sz="1400" dirty="0" err="1"/>
                        <a:t>DenseNet</a:t>
                      </a:r>
                      <a:r>
                        <a:rPr lang="en-US" sz="1400" dirty="0"/>
                        <a:t>, Inception, and VGG19 for ensemble learning</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Enhanced classification accuracy</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IN" sz="1400" dirty="0"/>
                        <a:t>Computationally intensive, less interpretable</a:t>
                      </a:r>
                      <a:endParaRPr lang="en-US" sz="14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933061">
                <a:tc>
                  <a:txBody>
                    <a:bodyPr/>
                    <a:lstStyle/>
                    <a:p>
                      <a:pPr algn="ctr"/>
                      <a:r>
                        <a:rPr lang="en-US" sz="140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Enhanced U-Net Design for Glaucoma Detection from Retinal Images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R. Kashyap, M. Srivastava</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i="1" dirty="0"/>
                        <a:t>Diagnostics</a:t>
                      </a:r>
                      <a:r>
                        <a:rPr lang="en-IN" sz="1400" dirty="0"/>
                        <a:t> / 2022</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Enhanced U-Net for optic disc and cup segmentation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High segmentation accuracy (90%+)</a:t>
                      </a:r>
                      <a:r>
                        <a:rPr lang="en-US" sz="1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IN" sz="1400" dirty="0"/>
                        <a:t>Model limited to single dataset performance</a:t>
                      </a:r>
                      <a:r>
                        <a:rPr lang="en-IN"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428559">
                <a:tc>
                  <a:txBody>
                    <a:bodyPr/>
                    <a:lstStyle/>
                    <a:p>
                      <a:pPr algn="ctr"/>
                      <a:r>
                        <a:rPr lang="en-US" sz="140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Disc and Cup Segmentation Using Deep Learning for Glaucoma Classification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nb-NO" sz="1400" dirty="0"/>
                        <a:t>S. Sreng, H. Soe, C. Yen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i="1" dirty="0"/>
                        <a:t>Applied Sciences</a:t>
                      </a:r>
                      <a:r>
                        <a:rPr lang="en-IN" sz="1400" dirty="0"/>
                        <a:t> / 2020</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Used DeepLabv3+ with </a:t>
                      </a:r>
                      <a:r>
                        <a:rPr lang="en-US" sz="1400" dirty="0" err="1"/>
                        <a:t>MobileNet</a:t>
                      </a:r>
                      <a:r>
                        <a:rPr lang="en-US" sz="1400" dirty="0"/>
                        <a:t> encoder</a:t>
                      </a:r>
                      <a:r>
                        <a:rPr lang="en-US"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Accurate optic disc and cup segmentation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IN" sz="1400" dirty="0"/>
                        <a:t>Poor generalization across datasets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099921"/>
                  </a:ext>
                </a:extLst>
              </a:tr>
            </a:tbl>
          </a:graphicData>
        </a:graphic>
      </p:graphicFrame>
    </p:spTree>
    <p:extLst>
      <p:ext uri="{BB962C8B-B14F-4D97-AF65-F5344CB8AC3E}">
        <p14:creationId xmlns:p14="http://schemas.microsoft.com/office/powerpoint/2010/main" val="93840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009409" y="866923"/>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911606159"/>
              </p:ext>
            </p:extLst>
          </p:nvPr>
        </p:nvGraphicFramePr>
        <p:xfrm>
          <a:off x="685264" y="1951038"/>
          <a:ext cx="11126272" cy="3602274"/>
        </p:xfrm>
        <a:graphic>
          <a:graphicData uri="http://schemas.openxmlformats.org/drawingml/2006/table">
            <a:tbl>
              <a:tblPr firstRow="1" bandRow="1">
                <a:tableStyleId>{17292A2E-F333-43FB-9621-5CBBE7FDCDCB}</a:tableStyleId>
              </a:tblPr>
              <a:tblGrid>
                <a:gridCol w="482114">
                  <a:extLst>
                    <a:ext uri="{9D8B030D-6E8A-4147-A177-3AD203B41FA5}">
                      <a16:colId xmlns:a16="http://schemas.microsoft.com/office/drawing/2014/main" val="166576671"/>
                    </a:ext>
                  </a:extLst>
                </a:gridCol>
                <a:gridCol w="1860768">
                  <a:extLst>
                    <a:ext uri="{9D8B030D-6E8A-4147-A177-3AD203B41FA5}">
                      <a16:colId xmlns:a16="http://schemas.microsoft.com/office/drawing/2014/main" val="946789180"/>
                    </a:ext>
                  </a:extLst>
                </a:gridCol>
                <a:gridCol w="1803042">
                  <a:extLst>
                    <a:ext uri="{9D8B030D-6E8A-4147-A177-3AD203B41FA5}">
                      <a16:colId xmlns:a16="http://schemas.microsoft.com/office/drawing/2014/main" val="3483638722"/>
                    </a:ext>
                  </a:extLst>
                </a:gridCol>
                <a:gridCol w="1545465">
                  <a:extLst>
                    <a:ext uri="{9D8B030D-6E8A-4147-A177-3AD203B41FA5}">
                      <a16:colId xmlns:a16="http://schemas.microsoft.com/office/drawing/2014/main" val="1190061112"/>
                    </a:ext>
                  </a:extLst>
                </a:gridCol>
                <a:gridCol w="1983346">
                  <a:extLst>
                    <a:ext uri="{9D8B030D-6E8A-4147-A177-3AD203B41FA5}">
                      <a16:colId xmlns:a16="http://schemas.microsoft.com/office/drawing/2014/main" val="3469305604"/>
                    </a:ext>
                  </a:extLst>
                </a:gridCol>
                <a:gridCol w="1622738">
                  <a:extLst>
                    <a:ext uri="{9D8B030D-6E8A-4147-A177-3AD203B41FA5}">
                      <a16:colId xmlns:a16="http://schemas.microsoft.com/office/drawing/2014/main" val="3853106642"/>
                    </a:ext>
                  </a:extLst>
                </a:gridCol>
                <a:gridCol w="1828799">
                  <a:extLst>
                    <a:ext uri="{9D8B030D-6E8A-4147-A177-3AD203B41FA5}">
                      <a16:colId xmlns:a16="http://schemas.microsoft.com/office/drawing/2014/main" val="1601472594"/>
                    </a:ext>
                  </a:extLst>
                </a:gridCol>
              </a:tblGrid>
              <a:tr h="571868">
                <a:tc>
                  <a:txBody>
                    <a:bodyPr/>
                    <a:lstStyle/>
                    <a:p>
                      <a:pPr algn="ctr"/>
                      <a:r>
                        <a:rPr lang="en-US" sz="16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458042">
                <a:tc>
                  <a:txBody>
                    <a:bodyPr/>
                    <a:lstStyle/>
                    <a:p>
                      <a:pPr algn="ctr"/>
                      <a:r>
                        <a:rPr lang="en-US" sz="1400" b="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Glaucoma Detection Using GAN-based Domain Adaptation Approach</a:t>
                      </a: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S. Kalaiselvi, S. Poorani, A. Amirtharaj, M. Mythreyan, G. V. Kumar</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i="1" dirty="0"/>
                        <a:t>ICSCSS Conference</a:t>
                      </a:r>
                      <a:r>
                        <a:rPr lang="en-IN" sz="1400" dirty="0"/>
                        <a:t> / 2023</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Used GAN for domain adaptation and image enhancement</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Improved segmentation visibility</a:t>
                      </a:r>
                      <a:r>
                        <a:rPr lang="en-US" sz="1400" b="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High computational cost, non–real-time</a:t>
                      </a:r>
                      <a:endParaRPr lang="en-US" sz="14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565112">
                <a:tc>
                  <a:txBody>
                    <a:bodyPr/>
                    <a:lstStyle/>
                    <a:p>
                      <a:pPr algn="ctr"/>
                      <a:r>
                        <a:rPr lang="en-US" sz="1400" b="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An Integrated ML and DL Pipeline for Efficient Glaucoma Detection</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S. Saha</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i="1" dirty="0"/>
                        <a:t>Scientific Reports</a:t>
                      </a:r>
                      <a:r>
                        <a:rPr lang="en-IN" sz="1400" dirty="0"/>
                        <a:t> / 2023</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Combined ML and DL for glaucoma classification</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Balanced performance on limited data</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IN" sz="1400" dirty="0"/>
                        <a:t>Restricted dataset scalability</a:t>
                      </a:r>
                      <a:endParaRPr lang="en-IN"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bl>
          </a:graphicData>
        </a:graphic>
      </p:graphicFrame>
    </p:spTree>
    <p:extLst>
      <p:ext uri="{BB962C8B-B14F-4D97-AF65-F5344CB8AC3E}">
        <p14:creationId xmlns:p14="http://schemas.microsoft.com/office/powerpoint/2010/main" val="40332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571018" y="381884"/>
            <a:ext cx="10173182" cy="1128009"/>
          </a:xfrm>
        </p:spPr>
        <p:txBody>
          <a:bodyPr>
            <a:normAutofit/>
          </a:bodyPr>
          <a:lstStyle/>
          <a:p>
            <a:pPr algn="ctr"/>
            <a:r>
              <a:rPr lang="en-US" b="1">
                <a:latin typeface="Times New Roman" panose="02020603050405020304" pitchFamily="18" charset="0"/>
                <a:cs typeface="Times New Roman" panose="02020603050405020304" pitchFamily="18" charset="0"/>
              </a:rPr>
              <a:t>RESEARCH GAPS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D82D212E-C14D-C25F-FDE5-03746776A075}"/>
              </a:ext>
            </a:extLst>
          </p:cNvPr>
          <p:cNvSpPr>
            <a:spLocks noGrp="1" noChangeArrowheads="1"/>
          </p:cNvSpPr>
          <p:nvPr>
            <p:ph idx="1"/>
          </p:nvPr>
        </p:nvSpPr>
        <p:spPr bwMode="auto">
          <a:xfrm>
            <a:off x="343646" y="1536174"/>
            <a:ext cx="663565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Lack of transparency in existing deep learning glaucoma models.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Inconsistent generalization across diverse imaging devices.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Limited explainability in CNN-based classification models.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Absence of integrated segmentation–classification pipelines.</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Need for real-time, clinically interpretable systems.</a:t>
            </a:r>
          </a:p>
        </p:txBody>
      </p:sp>
      <p:pic>
        <p:nvPicPr>
          <p:cNvPr id="11" name="Picture 10">
            <a:extLst>
              <a:ext uri="{FF2B5EF4-FFF2-40B4-BE49-F238E27FC236}">
                <a16:creationId xmlns:a16="http://schemas.microsoft.com/office/drawing/2014/main" id="{EA6DD09B-BED5-1CA5-F66F-5C1A89809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543" y="1278293"/>
            <a:ext cx="4758612" cy="4758612"/>
          </a:xfrm>
          <a:prstGeom prst="rect">
            <a:avLst/>
          </a:prstGeom>
        </p:spPr>
      </p:pic>
    </p:spTree>
    <p:extLst>
      <p:ext uri="{BB962C8B-B14F-4D97-AF65-F5344CB8AC3E}">
        <p14:creationId xmlns:p14="http://schemas.microsoft.com/office/powerpoint/2010/main" val="171316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777551" y="1426974"/>
            <a:ext cx="10515600" cy="4351338"/>
          </a:xfrm>
        </p:spPr>
        <p:txBody>
          <a:bodyPr>
            <a:normAutofit/>
          </a:bodyPr>
          <a:lstStyle/>
          <a:p>
            <a:r>
              <a:rPr lang="en-US" sz="2000" dirty="0"/>
              <a:t>Develop an automated, explainable glaucoma detection framework that integrates </a:t>
            </a:r>
            <a:r>
              <a:rPr lang="en-US" sz="2000" b="1" dirty="0"/>
              <a:t>optic disc and cup segmentation</a:t>
            </a:r>
            <a:r>
              <a:rPr lang="en-US" sz="2000" dirty="0"/>
              <a:t> with </a:t>
            </a:r>
            <a:r>
              <a:rPr lang="en-US" sz="2000" b="1" dirty="0"/>
              <a:t>classification and interpretability</a:t>
            </a:r>
            <a:r>
              <a:rPr lang="en-US" sz="2000" dirty="0"/>
              <a:t>.</a:t>
            </a:r>
            <a:br>
              <a:rPr lang="en-US" sz="2000" dirty="0"/>
            </a:br>
            <a:r>
              <a:rPr lang="en-US" sz="2000" dirty="0"/>
              <a:t>The goal is to enable </a:t>
            </a:r>
            <a:r>
              <a:rPr lang="en-US" sz="2000" b="1" dirty="0"/>
              <a:t>accurate, transparent, and scalable screening</a:t>
            </a:r>
            <a:r>
              <a:rPr lang="en-US" sz="2000" dirty="0"/>
              <a:t> using fundus images.</a:t>
            </a:r>
          </a:p>
          <a:p>
            <a:r>
              <a:rPr lang="en-US" sz="2000" b="1" dirty="0"/>
              <a:t>Key Challenges:</a:t>
            </a:r>
            <a:endParaRPr lang="en-US" sz="2000" dirty="0"/>
          </a:p>
          <a:p>
            <a:r>
              <a:rPr lang="en-US" sz="2000" dirty="0"/>
              <a:t>Manual screening inconsistency.</a:t>
            </a:r>
          </a:p>
          <a:p>
            <a:r>
              <a:rPr lang="en-US" sz="2000" dirty="0"/>
              <a:t>Need for interpretable AI in healthcare.</a:t>
            </a:r>
          </a:p>
          <a:p>
            <a:r>
              <a:rPr lang="en-US" sz="2000" dirty="0"/>
              <a:t>Variability in retinal images due to equipment</a:t>
            </a:r>
          </a:p>
          <a:p>
            <a:pPr marL="0" indent="0">
              <a:buNone/>
            </a:pPr>
            <a:r>
              <a:rPr lang="en-US" sz="2000" dirty="0"/>
              <a:t>     and demographics.</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rPr>
              <a:t>5-12-2025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No.02         Batch No. BG4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3F9F8B9-45DE-4180-35F2-5868491913AA}"/>
              </a:ext>
            </a:extLst>
          </p:cNvPr>
          <p:cNvPicPr>
            <a:picLocks noChangeAspect="1"/>
          </p:cNvPicPr>
          <p:nvPr/>
        </p:nvPicPr>
        <p:blipFill>
          <a:blip r:embed="rId2"/>
          <a:stretch>
            <a:fillRect/>
          </a:stretch>
        </p:blipFill>
        <p:spPr>
          <a:xfrm>
            <a:off x="5949254" y="2770507"/>
            <a:ext cx="5343897" cy="2551065"/>
          </a:xfrm>
          <a:prstGeom prst="rect">
            <a:avLst/>
          </a:prstGeom>
        </p:spPr>
      </p:pic>
    </p:spTree>
    <p:extLst>
      <p:ext uri="{BB962C8B-B14F-4D97-AF65-F5344CB8AC3E}">
        <p14:creationId xmlns:p14="http://schemas.microsoft.com/office/powerpoint/2010/main" val="1259738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3203</TotalTime>
  <Words>2809</Words>
  <Application>Microsoft Office PowerPoint</Application>
  <PresentationFormat>Widescreen</PresentationFormat>
  <Paragraphs>403</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Times New Roman</vt:lpstr>
      <vt:lpstr>Wingdings</vt:lpstr>
      <vt:lpstr>Office Theme</vt:lpstr>
      <vt:lpstr>PowerPoint Presentation</vt:lpstr>
      <vt:lpstr>OUTLINE</vt:lpstr>
      <vt:lpstr>ABSTRACT</vt:lpstr>
      <vt:lpstr>INTRODUCTION</vt:lpstr>
      <vt:lpstr>LITERATURE SURVEY</vt:lpstr>
      <vt:lpstr>LITERATURE SURVEY</vt:lpstr>
      <vt:lpstr>LITERATURE SURVEY</vt:lpstr>
      <vt:lpstr>RESEARCH GAPS</vt:lpstr>
      <vt:lpstr>PROBLEM STATEMENT</vt:lpstr>
      <vt:lpstr>OBJECTIVES</vt:lpstr>
      <vt:lpstr>BLOCK DIAGRAM OR FLOW DIAGRAM</vt:lpstr>
      <vt:lpstr>METHODOLOGY</vt:lpstr>
      <vt:lpstr>PowerPoint Presentation</vt:lpstr>
      <vt:lpstr>METHODOLOGY</vt:lpstr>
      <vt:lpstr>                 Framework Used:- MobileNetV2</vt:lpstr>
      <vt:lpstr>Implementation</vt:lpstr>
      <vt:lpstr>System Requirements</vt:lpstr>
      <vt:lpstr>Challenges  Vs Overcomes</vt:lpstr>
      <vt:lpstr>Implementation of Frontend</vt:lpstr>
      <vt:lpstr>PowerPoint Presentation</vt:lpstr>
      <vt:lpstr>PowerPoint Presentation</vt:lpstr>
      <vt:lpstr>PowerPoint Presentation</vt:lpstr>
      <vt:lpstr>PowerPoint Presentation</vt:lpstr>
      <vt:lpstr>              RESULTS &amp; ANALYSIS</vt:lpstr>
      <vt:lpstr>RESULTS &amp; ANALYSIS</vt:lpstr>
      <vt:lpstr>RESULTS &amp; ANALYSIS</vt:lpstr>
      <vt:lpstr>RESULTS &amp; ANALYSIS</vt:lpstr>
      <vt:lpstr>CONCLUSION &amp; FUTURE SCOPE</vt:lpstr>
      <vt:lpstr>REFERENCES</vt:lpstr>
      <vt:lpstr>            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Bhavana Valluri</cp:lastModifiedBy>
  <cp:revision>118</cp:revision>
  <dcterms:created xsi:type="dcterms:W3CDTF">2023-12-22T11:34:02Z</dcterms:created>
  <dcterms:modified xsi:type="dcterms:W3CDTF">2025-12-05T08:52:08Z</dcterms:modified>
</cp:coreProperties>
</file>